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1" r:id="rId2"/>
    <p:sldId id="256" r:id="rId3"/>
    <p:sldId id="262" r:id="rId4"/>
    <p:sldId id="257" r:id="rId5"/>
    <p:sldId id="258" r:id="rId6"/>
    <p:sldId id="263" r:id="rId7"/>
    <p:sldId id="259" r:id="rId8"/>
    <p:sldId id="266" r:id="rId9"/>
    <p:sldId id="260" r:id="rId10"/>
    <p:sldId id="267"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2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86283-E8C9-4396-A10F-FAF6C02C6A2C}" type="datetimeFigureOut">
              <a:rPr lang="en-US" smtClean="0"/>
              <a:pPr/>
              <a:t>1/19/2010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DB913D-72DB-4D79-B6CA-FE8820ABB1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DB913D-72DB-4D79-B6CA-FE8820ABB1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E4FE49-54BA-4058-AF1E-2895D641E5B5}"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AB617-12A3-4351-813F-86F44D643B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4FE49-54BA-4058-AF1E-2895D641E5B5}"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AB617-12A3-4351-813F-86F44D643B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4FE49-54BA-4058-AF1E-2895D641E5B5}"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AB617-12A3-4351-813F-86F44D643B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4FE49-54BA-4058-AF1E-2895D641E5B5}"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AB617-12A3-4351-813F-86F44D643B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4FE49-54BA-4058-AF1E-2895D641E5B5}" type="datetimeFigureOut">
              <a:rPr lang="en-US" smtClean="0"/>
              <a:pPr/>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AB617-12A3-4351-813F-86F44D643B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E4FE49-54BA-4058-AF1E-2895D641E5B5}" type="datetimeFigureOut">
              <a:rPr lang="en-US" smtClean="0"/>
              <a:pPr/>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AB617-12A3-4351-813F-86F44D643B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E4FE49-54BA-4058-AF1E-2895D641E5B5}" type="datetimeFigureOut">
              <a:rPr lang="en-US" smtClean="0"/>
              <a:pPr/>
              <a:t>1/19/2010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6AB617-12A3-4351-813F-86F44D643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E4FE49-54BA-4058-AF1E-2895D641E5B5}" type="datetimeFigureOut">
              <a:rPr lang="en-US" smtClean="0"/>
              <a:pPr/>
              <a:t>1/19/2010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6AB617-12A3-4351-813F-86F44D643B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4FE49-54BA-4058-AF1E-2895D641E5B5}" type="datetimeFigureOut">
              <a:rPr lang="en-US" smtClean="0"/>
              <a:pPr/>
              <a:t>1/19/2010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6AB617-12A3-4351-813F-86F44D643B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4FE49-54BA-4058-AF1E-2895D641E5B5}" type="datetimeFigureOut">
              <a:rPr lang="en-US" smtClean="0"/>
              <a:pPr/>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AB617-12A3-4351-813F-86F44D643B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4FE49-54BA-4058-AF1E-2895D641E5B5}" type="datetimeFigureOut">
              <a:rPr lang="en-US" smtClean="0"/>
              <a:pPr/>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AB617-12A3-4351-813F-86F44D643B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4FE49-54BA-4058-AF1E-2895D641E5B5}" type="datetimeFigureOut">
              <a:rPr lang="en-US" smtClean="0"/>
              <a:pPr/>
              <a:t>1/19/2010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AB617-12A3-4351-813F-86F44D643B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the Reformation</a:t>
            </a:r>
            <a:endParaRPr lang="en-US" dirty="0"/>
          </a:p>
        </p:txBody>
      </p:sp>
      <p:sp>
        <p:nvSpPr>
          <p:cNvPr id="3" name="Content Placeholder 2"/>
          <p:cNvSpPr>
            <a:spLocks noGrp="1"/>
          </p:cNvSpPr>
          <p:nvPr>
            <p:ph idx="1"/>
          </p:nvPr>
        </p:nvSpPr>
        <p:spPr/>
        <p:txBody>
          <a:bodyPr/>
          <a:lstStyle/>
          <a:p>
            <a:pPr hangingPunct="0"/>
            <a:r>
              <a:rPr lang="en-US" dirty="0" smtClean="0"/>
              <a:t>New politics in Machiavelli and Shakespeare: emphasis on skill and calculation.  </a:t>
            </a:r>
            <a:endParaRPr lang="en-US" b="1" dirty="0" smtClean="0"/>
          </a:p>
          <a:p>
            <a:pPr hangingPunct="0"/>
            <a:r>
              <a:rPr lang="en-US" i="1" dirty="0" smtClean="0"/>
              <a:t>A certain loneliness:  premise is that we start as strangers to each other.</a:t>
            </a:r>
            <a:endParaRPr lang="en-US" b="1" i="1" dirty="0" smtClean="0"/>
          </a:p>
          <a:p>
            <a:pPr hangingPunct="0"/>
            <a:r>
              <a:rPr lang="en-US" i="1" dirty="0" smtClean="0"/>
              <a:t>An emphasis on the power of knowledge.</a:t>
            </a:r>
            <a:endParaRPr lang="en-US" b="1" i="1"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llege.JPG"/>
          <p:cNvPicPr>
            <a:picLocks noChangeAspect="1"/>
          </p:cNvPicPr>
          <p:nvPr/>
        </p:nvPicPr>
        <p:blipFill>
          <a:blip r:embed="rId3" cstate="print"/>
          <a:stretch>
            <a:fillRect/>
          </a:stretch>
        </p:blipFill>
        <p:spPr>
          <a:xfrm>
            <a:off x="714375" y="0"/>
            <a:ext cx="7715250" cy="6858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524000" y="146448"/>
            <a:ext cx="9144000" cy="6670996"/>
          </a:xfrm>
          <a:prstGeom prst="rect">
            <a:avLst/>
          </a:prstGeom>
          <a:noFill/>
          <a:ln w="9525">
            <a:noFill/>
            <a:miter lim="800000"/>
            <a:headEnd/>
            <a:tailEnd/>
          </a:ln>
          <a:effectLst/>
        </p:spPr>
        <p:txBody>
          <a:bodyPr vert="horz" wrap="square" lIns="2742336" tIns="152352" rIns="0" bIns="38088" numCol="1" anchor="ctr" anchorCtr="0" compatLnSpc="1">
            <a:prstTxWarp prst="textNoShape">
              <a:avLst/>
            </a:prstTxWarp>
            <a:spAutoFit/>
          </a:bodyPr>
          <a:lstStyle/>
          <a:p>
            <a:pPr marL="0" marR="0" lvl="2" indent="0" algn="l" defTabSz="914400" rtl="0" eaLnBrk="1" fontAlgn="base" latinLnBrk="0" hangingPunct="1">
              <a:lnSpc>
                <a:spcPct val="100000"/>
              </a:lnSpc>
              <a:spcBef>
                <a:spcPct val="0"/>
              </a:spcBef>
              <a:spcAft>
                <a:spcPct val="0"/>
              </a:spcAft>
              <a:buClrTx/>
              <a:buSzTx/>
              <a:buFontTx/>
              <a:buAutoNum type="alphaUcPeriod"/>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Starting:  God is in control of everything</a:t>
            </a:r>
          </a:p>
          <a:p>
            <a:pPr marL="0" marR="0" lvl="3" indent="0" algn="l" defTabSz="914400" rtl="0" eaLnBrk="0" fontAlgn="base" latinLnBrk="0" hangingPunct="0">
              <a:lnSpc>
                <a:spcPct val="100000"/>
              </a:lnSpc>
              <a:spcBef>
                <a:spcPct val="0"/>
              </a:spcBef>
              <a:spcAft>
                <a:spcPct val="0"/>
              </a:spcAft>
              <a:buClrTx/>
              <a:buSzTx/>
              <a:buFontTx/>
              <a:buAutoNum type="arabicPeriod"/>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what JC comes back he says: the Church cannot survive unless a government is constituted as prescribed to us by the word of god and as observed in the early church” -- this was agreed to which mean that his acceptance of the pastorate also reformed the government</a:t>
            </a:r>
          </a:p>
          <a:p>
            <a:pPr marL="0" marR="0" lvl="2" indent="0" algn="l" defTabSz="914400" rtl="0" eaLnBrk="0" fontAlgn="base" latinLnBrk="0" hangingPunct="0">
              <a:lnSpc>
                <a:spcPct val="100000"/>
              </a:lnSpc>
              <a:spcBef>
                <a:spcPct val="0"/>
              </a:spcBef>
              <a:spcAft>
                <a:spcPct val="0"/>
              </a:spcAft>
              <a:buClrTx/>
              <a:buSzTx/>
              <a:buFontTx/>
              <a:buAutoNum type="alphaUcPeriod"/>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Hence government is not just repression (p 46)</a:t>
            </a:r>
          </a:p>
          <a:p>
            <a:pPr marL="0" marR="0" lvl="2" indent="0" algn="l" defTabSz="914400" rtl="0" eaLnBrk="0" fontAlgn="base" latinLnBrk="0" hangingPunct="0">
              <a:lnSpc>
                <a:spcPct val="100000"/>
              </a:lnSpc>
              <a:spcBef>
                <a:spcPct val="0"/>
              </a:spcBef>
              <a:spcAft>
                <a:spcPct val="0"/>
              </a:spcAft>
              <a:buClrTx/>
              <a:buSzTx/>
              <a:buFontTx/>
              <a:buAutoNum type="alphaUcPeriod"/>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There is positive content (not just restraint (p 46)</a:t>
            </a:r>
          </a:p>
          <a:p>
            <a:pPr marL="0" marR="0" lvl="3" indent="0" algn="l" defTabSz="914400" rtl="0" eaLnBrk="0" fontAlgn="base" latinLnBrk="0" hangingPunct="0">
              <a:lnSpc>
                <a:spcPct val="100000"/>
              </a:lnSpc>
              <a:spcBef>
                <a:spcPct val="0"/>
              </a:spcBef>
              <a:spcAft>
                <a:spcPct val="0"/>
              </a:spcAft>
              <a:buClrTx/>
              <a:buSzTx/>
              <a:buFontTx/>
              <a:buAutoNum type="arabicPeriod"/>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	 and earlier “The enacting of laws that require a man to live among his fellows purely, honorably, modestly</a:t>
            </a:r>
          </a:p>
          <a:p>
            <a:pPr marL="0" marR="0" lvl="2" indent="0" algn="l" defTabSz="914400" rtl="0" eaLnBrk="0" fontAlgn="base" latinLnBrk="0" hangingPunct="0">
              <a:lnSpc>
                <a:spcPct val="100000"/>
              </a:lnSpc>
              <a:spcBef>
                <a:spcPct val="0"/>
              </a:spcBef>
              <a:spcAft>
                <a:spcPct val="0"/>
              </a:spcAft>
              <a:buClrTx/>
              <a:buSzTx/>
              <a:buFontTx/>
              <a:buAutoNum type="alphaUcPeriod"/>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Calvin tries  to</a:t>
            </a:r>
          </a:p>
          <a:p>
            <a:pPr marL="457200" lvl="4" eaLnBrk="0" fontAlgn="base" hangingPunct="0">
              <a:spcBef>
                <a:spcPct val="0"/>
              </a:spcBef>
              <a:spcAft>
                <a:spcPct val="0"/>
              </a:spcAft>
              <a:buFontTx/>
              <a:buAutoNum type="alphaLcParenR"/>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reconcile authority and community by placing all authority in God’s hand only</a:t>
            </a:r>
          </a:p>
          <a:p>
            <a:pPr marL="457200" lvl="4" eaLnBrk="0" fontAlgn="base" hangingPunct="0">
              <a:spcBef>
                <a:spcPct val="0"/>
              </a:spcBef>
              <a:spcAft>
                <a:spcPct val="0"/>
              </a:spcAft>
              <a:buFontTx/>
              <a:buAutoNum type="alphaLcParenR"/>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make people think of community as common state under God</a:t>
            </a:r>
            <a:endParaRPr kumimoji="0" lang="en-US" sz="1400" b="1" i="0" u="none" strike="noStrike" cap="none" normalizeH="0" baseline="0" dirty="0" smtClean="0">
              <a:ln>
                <a:noFill/>
              </a:ln>
              <a:solidFill>
                <a:schemeClr val="tx1"/>
              </a:solidFill>
              <a:effectLst/>
              <a:latin typeface="Arial" pitchFamily="34" charset="0"/>
              <a:cs typeface="Times New Roman" pitchFamily="18" charset="0"/>
            </a:endParaRPr>
          </a:p>
          <a:p>
            <a:pPr marL="914400" lvl="5" eaLnBrk="0" fontAlgn="base" hangingPunct="0">
              <a:spcBef>
                <a:spcPct val="0"/>
              </a:spcBef>
              <a:spcAft>
                <a:spcPct val="0"/>
              </a:spcAft>
              <a:buFontTx/>
              <a:buAutoNum type="alphaLcParenR"/>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give people a standard of judging human affairs which is not based on external authority -- internalize the standard</a:t>
            </a:r>
          </a:p>
          <a:p>
            <a:pPr marL="457200" lvl="5" eaLnBrk="0" fontAlgn="base" hangingPunct="0">
              <a:spcBef>
                <a:spcPct val="0"/>
              </a:spcBef>
              <a:spcAft>
                <a:spcPct val="0"/>
              </a:spcAft>
              <a:buFontTx/>
              <a:buAutoNum type="alphaLcParenR"/>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theology is the important contribution</a:t>
            </a:r>
            <a:endParaRPr kumimoji="0" lang="en-US" sz="1400" b="1" i="0" u="none" strike="noStrike" cap="none" normalizeH="0" baseline="0" dirty="0" smtClean="0">
              <a:ln>
                <a:noFill/>
              </a:ln>
              <a:solidFill>
                <a:schemeClr val="tx1"/>
              </a:solidFill>
              <a:effectLst/>
              <a:latin typeface="Arial" pitchFamily="34" charset="0"/>
              <a:cs typeface="Times New Roman" pitchFamily="18" charset="0"/>
            </a:endParaRPr>
          </a:p>
          <a:p>
            <a:pPr marL="0" marR="0" lvl="3" indent="0" algn="l" defTabSz="914400" rtl="0" eaLnBrk="0" fontAlgn="base" latinLnBrk="0" hangingPunct="0">
              <a:lnSpc>
                <a:spcPct val="100000"/>
              </a:lnSpc>
              <a:spcBef>
                <a:spcPct val="0"/>
              </a:spcBef>
              <a:spcAft>
                <a:spcPct val="0"/>
              </a:spcAft>
              <a:buClrTx/>
              <a:buSzTx/>
              <a:buFontTx/>
              <a:buAutoNum type="arabicPeriod"/>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do b by escaping from </a:t>
            </a:r>
          </a:p>
          <a:p>
            <a:pPr marL="457200" lvl="5" eaLnBrk="0" fontAlgn="base" hangingPunct="0">
              <a:spcBef>
                <a:spcPct val="0"/>
              </a:spcBef>
              <a:spcAft>
                <a:spcPct val="0"/>
              </a:spcAft>
              <a:buFontTx/>
              <a:buAutoNum type="alphaLcParenR"/>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authority in the past (12)</a:t>
            </a:r>
            <a:endParaRPr kumimoji="0" lang="en-US" sz="1400" b="1" i="0" u="none" strike="noStrike" cap="none" normalizeH="0" baseline="0" dirty="0" smtClean="0">
              <a:ln>
                <a:noFill/>
              </a:ln>
              <a:solidFill>
                <a:schemeClr val="tx1"/>
              </a:solidFill>
              <a:effectLst/>
              <a:latin typeface="Arial" pitchFamily="34" charset="0"/>
              <a:cs typeface="Times New Roman" pitchFamily="18" charset="0"/>
            </a:endParaRPr>
          </a:p>
          <a:p>
            <a:pPr marL="457200" lvl="5" eaLnBrk="0" fontAlgn="base" hangingPunct="0">
              <a:spcBef>
                <a:spcPct val="0"/>
              </a:spcBef>
              <a:spcAft>
                <a:spcPct val="0"/>
              </a:spcAft>
              <a:buFontTx/>
              <a:buAutoNum type="alphaLcParenR"/>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custom (reified) (16)</a:t>
            </a:r>
            <a:endParaRPr kumimoji="0" lang="en-US" sz="1400" b="1" i="0" u="none" strike="noStrike" cap="none" normalizeH="0" baseline="0" dirty="0" smtClean="0">
              <a:ln>
                <a:noFill/>
              </a:ln>
              <a:solidFill>
                <a:schemeClr val="tx1"/>
              </a:solidFill>
              <a:effectLst/>
              <a:latin typeface="Arial" pitchFamily="34" charset="0"/>
              <a:cs typeface="Times New Roman" pitchFamily="18" charset="0"/>
            </a:endParaRPr>
          </a:p>
          <a:p>
            <a:pPr marL="457200" lvl="5" eaLnBrk="0" fontAlgn="base" hangingPunct="0">
              <a:spcBef>
                <a:spcPct val="0"/>
              </a:spcBef>
              <a:spcAft>
                <a:spcPct val="0"/>
              </a:spcAft>
              <a:buFontTx/>
              <a:buAutoNum type="alphaLcParenR"/>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liberation from a defining law *Christian liberty)</a:t>
            </a:r>
            <a:endParaRPr kumimoji="0" lang="en-US" sz="1400" b="1" i="0" u="none" strike="noStrike" cap="none" normalizeH="0" baseline="0" dirty="0" smtClean="0">
              <a:ln>
                <a:noFill/>
              </a:ln>
              <a:solidFill>
                <a:schemeClr val="tx1"/>
              </a:solidFill>
              <a:effectLst/>
              <a:latin typeface="Arial" pitchFamily="34" charset="0"/>
              <a:cs typeface="Times New Roman" pitchFamily="18" charset="0"/>
            </a:endParaRPr>
          </a:p>
          <a:p>
            <a:pPr marL="914400" lvl="6" eaLnBrk="0" fontAlgn="base" hangingPunct="0">
              <a:spcBef>
                <a:spcPct val="0"/>
              </a:spcBef>
              <a:spcAft>
                <a:spcPct val="0"/>
              </a:spcAft>
              <a:buFontTx/>
              <a:buAutoNum type="alphaLcParenR"/>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Only God decides (27)</a:t>
            </a:r>
            <a:endParaRPr kumimoji="0" lang="en-US" sz="1400" b="1" i="1" u="none" strike="noStrike" cap="none" normalizeH="0" baseline="0" dirty="0" smtClean="0">
              <a:ln>
                <a:noFill/>
              </a:ln>
              <a:solidFill>
                <a:schemeClr val="tx1"/>
              </a:solidFill>
              <a:effectLst/>
              <a:latin typeface="Arial" pitchFamily="34" charset="0"/>
              <a:cs typeface="Times New Roman" pitchFamily="18" charset="0"/>
            </a:endParaRPr>
          </a:p>
          <a:p>
            <a:pPr marL="914400" lvl="6" eaLnBrk="0" fontAlgn="base" hangingPunct="0">
              <a:spcBef>
                <a:spcPct val="0"/>
              </a:spcBef>
              <a:spcAft>
                <a:spcPct val="0"/>
              </a:spcAft>
              <a:buFontTx/>
              <a:buAutoNum type="alphaLcParenR"/>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volition allows escape from fear (imp psych point (29-30)</a:t>
            </a:r>
            <a:endParaRPr kumimoji="0" lang="en-US" sz="1400" b="1" i="1" u="none" strike="noStrike" cap="none" normalizeH="0" baseline="0" dirty="0" smtClean="0">
              <a:ln>
                <a:noFill/>
              </a:ln>
              <a:solidFill>
                <a:schemeClr val="tx1"/>
              </a:solidFill>
              <a:effectLst/>
              <a:latin typeface="Arial" pitchFamily="34" charset="0"/>
              <a:cs typeface="Times New Roman" pitchFamily="18" charset="0"/>
            </a:endParaRPr>
          </a:p>
          <a:p>
            <a:pPr marL="1371600" lvl="7" eaLnBrk="0" fontAlgn="base" hangingPunct="0">
              <a:spcBef>
                <a:spcPct val="0"/>
              </a:spcBef>
              <a:spcAft>
                <a:spcPct val="0"/>
              </a:spcAft>
              <a:buFontTx/>
              <a:buAutoNum type="alphaLcParenR"/>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choice, personal decision thus essential (31)</a:t>
            </a:r>
            <a:endParaRPr kumimoji="0" lang="en-US" sz="1400" b="1" i="1" u="none" strike="noStrike" cap="none" normalizeH="0" baseline="0" dirty="0" smtClean="0">
              <a:ln>
                <a:noFill/>
              </a:ln>
              <a:solidFill>
                <a:schemeClr val="tx1"/>
              </a:solidFill>
              <a:effectLst/>
              <a:latin typeface="Arial" pitchFamily="34" charset="0"/>
              <a:cs typeface="Times New Roman" pitchFamily="18" charset="0"/>
            </a:endParaRPr>
          </a:p>
          <a:p>
            <a:pPr marL="1371600" lvl="7" eaLnBrk="0" fontAlgn="base" hangingPunct="0">
              <a:spcBef>
                <a:spcPct val="0"/>
              </a:spcBef>
              <a:spcAft>
                <a:spcPct val="0"/>
              </a:spcAft>
              <a:buFontTx/>
              <a:buAutoNum type="alphaLcParenR"/>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should not slide off into hierarchical (10-11)</a:t>
            </a:r>
            <a:endParaRPr kumimoji="0" lang="en-US" sz="1400" b="1" i="1" u="none" strike="noStrike" cap="none" normalizeH="0" baseline="0" dirty="0" smtClean="0">
              <a:ln>
                <a:noFill/>
              </a:ln>
              <a:solidFill>
                <a:schemeClr val="tx1"/>
              </a:solidFill>
              <a:effectLst/>
              <a:latin typeface="Arial" pitchFamily="34" charset="0"/>
              <a:cs typeface="Times New Roman" pitchFamily="18" charset="0"/>
            </a:endParaRPr>
          </a:p>
          <a:p>
            <a:pPr marL="0" marR="0" lvl="3" indent="0" algn="l" defTabSz="914400" rtl="0" eaLnBrk="0" fontAlgn="base" latinLnBrk="0" hangingPunct="0">
              <a:lnSpc>
                <a:spcPct val="100000"/>
              </a:lnSpc>
              <a:spcBef>
                <a:spcPct val="0"/>
              </a:spcBef>
              <a:spcAft>
                <a:spcPct val="0"/>
              </a:spcAft>
              <a:buClrTx/>
              <a:buSzTx/>
              <a:buFontTx/>
              <a:buAutoNum type="arabicPeriod"/>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Consequence: saints saw in themselves what they condemn in others</a:t>
            </a:r>
          </a:p>
          <a:p>
            <a:pPr marL="457200" lvl="5" eaLnBrk="0" fontAlgn="base" hangingPunct="0">
              <a:spcBef>
                <a:spcPct val="0"/>
              </a:spcBef>
              <a:spcAft>
                <a:spcPct val="0"/>
              </a:spcAft>
              <a:buFontTx/>
              <a:buAutoNum type="alphaLcParenR"/>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paradoxical democracy (he who is without sin cast the first stone)</a:t>
            </a:r>
            <a:endParaRPr kumimoji="0" lang="en-US" sz="1400" b="1" i="0" u="none" strike="noStrike" cap="none" normalizeH="0" baseline="0" dirty="0" smtClean="0">
              <a:ln>
                <a:noFill/>
              </a:ln>
              <a:solidFill>
                <a:schemeClr val="tx1"/>
              </a:solidFill>
              <a:effectLst/>
              <a:latin typeface="Arial" pitchFamily="34" charset="0"/>
              <a:cs typeface="Times New Roman" pitchFamily="18" charset="0"/>
            </a:endParaRPr>
          </a:p>
          <a:p>
            <a:pPr marL="457200" lvl="5" eaLnBrk="0" fontAlgn="base" hangingPunct="0">
              <a:spcBef>
                <a:spcPct val="0"/>
              </a:spcBef>
              <a:spcAft>
                <a:spcPct val="0"/>
              </a:spcAft>
              <a:buFontTx/>
              <a:buAutoNum type="alphaLcParenR"/>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no one can claim the last word</a:t>
            </a:r>
            <a:endParaRPr kumimoji="0" lang="en-US" sz="1400" b="1" i="0" u="none" strike="noStrike" cap="none" normalizeH="0" baseline="0" dirty="0" smtClean="0">
              <a:ln>
                <a:noFill/>
              </a:ln>
              <a:solidFill>
                <a:schemeClr val="tx1"/>
              </a:solidFill>
              <a:effectLst/>
              <a:latin typeface="Arial" pitchFamily="34" charset="0"/>
              <a:cs typeface="Times New Roman" pitchFamily="18" charset="0"/>
            </a:endParaRPr>
          </a:p>
          <a:p>
            <a:pPr marL="457200" lvl="5" eaLnBrk="0" fontAlgn="base" hangingPunct="0">
              <a:spcBef>
                <a:spcPct val="0"/>
              </a:spcBef>
              <a:spcAft>
                <a:spcPct val="0"/>
              </a:spcAft>
              <a:buFontTx/>
              <a:buAutoNum type="alphaLcParenR"/>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we should do the right because it is </a:t>
            </a: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right not because of reward</a:t>
            </a:r>
            <a:endParaRPr kumimoji="0" lang="en-US" sz="1100" b="0" i="0" u="none" strike="noStrike" cap="none" normalizeH="0" baseline="0" dirty="0" smtClean="0">
              <a:ln>
                <a:noFill/>
              </a:ln>
              <a:solidFill>
                <a:schemeClr val="tx1"/>
              </a:solidFill>
              <a:effectLst/>
              <a:latin typeface="Arial" pitchFamily="34" charset="0"/>
              <a:cs typeface="Times New Roman" pitchFamily="18" charset="0"/>
            </a:endParaRPr>
          </a:p>
          <a:p>
            <a:pPr marL="914400" lvl="6" eaLnBrk="0" fontAlgn="base" hangingPunct="0">
              <a:spcBef>
                <a:spcPct val="0"/>
              </a:spcBef>
              <a:spcAft>
                <a:spcPct val="0"/>
              </a:spcAft>
              <a:buFontTx/>
              <a:buAutoNum type="alphaLcParenR"/>
            </a:pPr>
            <a:r>
              <a:rPr kumimoji="0" lang="en-US" sz="1100" b="0" i="1" u="none" strike="noStrike" cap="none" normalizeH="0" baseline="0" dirty="0" smtClean="0">
                <a:ln>
                  <a:noFill/>
                </a:ln>
                <a:solidFill>
                  <a:schemeClr val="tx1"/>
                </a:solidFill>
                <a:effectLst/>
                <a:latin typeface="Times New Roman" pitchFamily="18" charset="0"/>
                <a:cs typeface="Times New Roman" pitchFamily="18" charset="0"/>
              </a:rPr>
              <a:t>Predestination </a:t>
            </a:r>
            <a:endParaRPr kumimoji="0" lang="en-US" sz="1100" b="0" i="1" u="none" strike="noStrike" cap="none" normalizeH="0" baseline="0" dirty="0" smtClean="0">
              <a:ln>
                <a:noFill/>
              </a:ln>
              <a:solidFill>
                <a:schemeClr val="tx1"/>
              </a:solidFill>
              <a:effectLst/>
              <a:latin typeface="Arial" pitchFamily="34" charset="0"/>
              <a:cs typeface="Times New Roman" pitchFamily="18" charset="0"/>
            </a:endParaRPr>
          </a:p>
          <a:p>
            <a:pPr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218335"/>
            <a:ext cx="9144000" cy="7271161"/>
          </a:xfrm>
          <a:prstGeom prst="rect">
            <a:avLst/>
          </a:prstGeom>
          <a:noFill/>
          <a:ln w="9525">
            <a:noFill/>
            <a:miter lim="800000"/>
            <a:headEnd/>
            <a:tailEnd/>
          </a:ln>
          <a:effectLst/>
        </p:spPr>
        <p:txBody>
          <a:bodyPr vert="horz" wrap="square" lIns="1828224" tIns="152352" rIns="0" bIns="38088"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buFontTx/>
              <a:buAutoNum type="alphaUcPeriod"/>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WHAT POLITICS</a:t>
            </a:r>
          </a:p>
          <a:p>
            <a:pPr marL="1371600" marR="0" lvl="3" indent="0" algn="l" defTabSz="914400" rtl="0" eaLnBrk="0" fontAlgn="base" latinLnBrk="0" hangingPunct="0">
              <a:lnSpc>
                <a:spcPct val="100000"/>
              </a:lnSpc>
              <a:spcBef>
                <a:spcPct val="0"/>
              </a:spcBef>
              <a:spcAft>
                <a:spcPct val="0"/>
              </a:spcAft>
              <a:buClrTx/>
              <a:buSzTx/>
              <a:buFontTx/>
              <a:buAutoNum type="arabicPeriod"/>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assurance which allowed them to repudiate the old order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Times New Roman" pitchFamily="18" charset="0"/>
              </a:rPr>
              <a:t>discipline</a:t>
            </a:r>
          </a:p>
          <a:p>
            <a:pPr marL="1371600" marR="0" lvl="3" indent="0" algn="l" defTabSz="914400" rtl="0" eaLnBrk="0" fontAlgn="base" latinLnBrk="0" hangingPunct="0">
              <a:lnSpc>
                <a:spcPct val="100000"/>
              </a:lnSpc>
              <a:spcBef>
                <a:spcPct val="0"/>
              </a:spcBef>
              <a:spcAft>
                <a:spcPct val="0"/>
              </a:spcAft>
              <a:buClrTx/>
              <a:buSzTx/>
              <a:buFontTx/>
              <a:buAutoNum type="arabicPeriod"/>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sense that the non-saintly world is a nasty place -- community.  Bound together by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Times New Roman" pitchFamily="18" charset="0"/>
              </a:rPr>
              <a:t>covenant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Times New Roman" pitchFamily="18" charset="0"/>
              </a:rPr>
              <a:t>voluntary choice and training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Times New Roman" pitchFamily="18" charset="0"/>
              </a:rPr>
              <a:t>no tenure -- trials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Times New Roman" pitchFamily="18" charset="0"/>
              </a:rPr>
              <a:t>equality (no real status (clothes and sumptuary laws)</a:t>
            </a:r>
          </a:p>
          <a:p>
            <a:pPr marL="1371600" marR="0" lvl="3" indent="0" algn="l" defTabSz="914400" rtl="0" eaLnBrk="0" fontAlgn="base" latinLnBrk="0" hangingPunct="0">
              <a:lnSpc>
                <a:spcPct val="100000"/>
              </a:lnSpc>
              <a:spcBef>
                <a:spcPct val="0"/>
              </a:spcBef>
              <a:spcAft>
                <a:spcPct val="0"/>
              </a:spcAft>
              <a:buClrTx/>
              <a:buSzTx/>
              <a:buFontTx/>
              <a:buAutoNum type="arabicPeriod"/>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politics are programmatic</a:t>
            </a:r>
          </a:p>
          <a:p>
            <a:pPr marL="1371600" marR="0" lvl="3" indent="0" algn="l" defTabSz="914400" rtl="0" eaLnBrk="0" fontAlgn="base" latinLnBrk="0" hangingPunct="0">
              <a:lnSpc>
                <a:spcPct val="100000"/>
              </a:lnSpc>
              <a:spcBef>
                <a:spcPct val="0"/>
              </a:spcBef>
              <a:spcAft>
                <a:spcPct val="0"/>
              </a:spcAft>
              <a:buClrTx/>
              <a:buSzTx/>
              <a:buFontTx/>
              <a:buAutoNum type="arabicPeriod"/>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politics are systematic</a:t>
            </a:r>
          </a:p>
          <a:p>
            <a:pPr marL="1371600" marR="0" lvl="3" indent="0" algn="l" defTabSz="914400" rtl="0" eaLnBrk="0" fontAlgn="base" latinLnBrk="0" hangingPunct="0">
              <a:lnSpc>
                <a:spcPct val="100000"/>
              </a:lnSpc>
              <a:spcBef>
                <a:spcPct val="0"/>
              </a:spcBef>
              <a:spcAft>
                <a:spcPct val="0"/>
              </a:spcAft>
              <a:buClrTx/>
              <a:buSzTx/>
              <a:buFontTx/>
              <a:buAutoNum type="arabicPeriod"/>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possibility of experiment (starting over)</a:t>
            </a:r>
          </a:p>
          <a:p>
            <a:pPr marL="1371600" marR="0" lvl="3" indent="0" algn="l" defTabSz="914400" rtl="0" eaLnBrk="0" fontAlgn="base" latinLnBrk="0" hangingPunct="0">
              <a:lnSpc>
                <a:spcPct val="100000"/>
              </a:lnSpc>
              <a:spcBef>
                <a:spcPct val="0"/>
              </a:spcBef>
              <a:spcAft>
                <a:spcPct val="0"/>
              </a:spcAft>
              <a:buClrTx/>
              <a:buSzTx/>
              <a:buFontTx/>
              <a:buAutoNum type="arabicPeriod"/>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develop a sense that political knowledge is possible - </a:t>
            </a:r>
            <a:r>
              <a:rPr kumimoji="0" lang="en-US" sz="2000" b="1" i="1" u="none" strike="noStrike" cap="none" normalizeH="0" baseline="0" dirty="0" err="1" smtClean="0">
                <a:ln>
                  <a:noFill/>
                </a:ln>
                <a:solidFill>
                  <a:schemeClr val="tx1"/>
                </a:solidFill>
                <a:effectLst/>
                <a:latin typeface="Times New Roman" pitchFamily="18" charset="0"/>
                <a:cs typeface="Times New Roman" pitchFamily="18" charset="0"/>
              </a:rPr>
              <a:t>magistrature</a:t>
            </a: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 should be obeyed from conscience not fear; loyalty to office and not person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will not cease from mortal fight</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 shall my sword sleep in my hand</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Till we have built Jerusalem</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England’s green and pleasant land”</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p>
            <a:pPr marL="1371600" marR="0" lvl="3" indent="0" algn="l" defTabSz="914400" rtl="0" eaLnBrk="0" fontAlgn="base" latinLnBrk="0" hangingPunct="0">
              <a:lnSpc>
                <a:spcPct val="100000"/>
              </a:lnSpc>
              <a:spcBef>
                <a:spcPct val="0"/>
              </a:spcBef>
              <a:spcAft>
                <a:spcPct val="0"/>
              </a:spcAft>
              <a:buClrTx/>
              <a:buSzTx/>
              <a:buFontTx/>
              <a:buAutoNum type="arabicPeriod"/>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problem of too much vigilance, too many meetings (as Oscar Wilde said about socialism)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6000" dirty="0" smtClean="0"/>
              <a:t>Martin Luther</a:t>
            </a:r>
            <a:endParaRPr lang="en-US" sz="6000" dirty="0"/>
          </a:p>
        </p:txBody>
      </p:sp>
      <p:sp>
        <p:nvSpPr>
          <p:cNvPr id="3" name="Subtitle 2"/>
          <p:cNvSpPr>
            <a:spLocks noGrp="1"/>
          </p:cNvSpPr>
          <p:nvPr>
            <p:ph type="subTitle" idx="1"/>
          </p:nvPr>
        </p:nvSpPr>
        <p:spPr/>
        <p:txBody>
          <a:bodyPr/>
          <a:lstStyle/>
          <a:p>
            <a:pPr algn="l"/>
            <a:r>
              <a:rPr lang="en-US" dirty="0" smtClean="0">
                <a:solidFill>
                  <a:schemeClr val="tx1"/>
                </a:solidFill>
              </a:rPr>
              <a:t>1483-1546</a:t>
            </a:r>
            <a:endParaRPr lang="en-US" dirty="0">
              <a:solidFill>
                <a:schemeClr val="tx1"/>
              </a:solidFill>
            </a:endParaRPr>
          </a:p>
        </p:txBody>
      </p:sp>
      <p:pic>
        <p:nvPicPr>
          <p:cNvPr id="4" name="Content Placeholder 3" descr="cranach.jpg"/>
          <p:cNvPicPr>
            <a:picLocks noChangeAspect="1"/>
          </p:cNvPicPr>
          <p:nvPr/>
        </p:nvPicPr>
        <p:blipFill>
          <a:blip r:embed="rId3" cstate="print"/>
          <a:stretch>
            <a:fillRect/>
          </a:stretch>
        </p:blipFill>
        <p:spPr>
          <a:xfrm>
            <a:off x="5410200" y="3124200"/>
            <a:ext cx="2797271" cy="30175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77500" lnSpcReduction="20000"/>
          </a:bodyPr>
          <a:lstStyle/>
          <a:p>
            <a:pPr hangingPunct="0"/>
            <a:r>
              <a:rPr lang="en-US" b="1" dirty="0" smtClean="0"/>
              <a:t>At the same time: the Reformation</a:t>
            </a:r>
          </a:p>
          <a:p>
            <a:pPr lvl="1" hangingPunct="0"/>
            <a:r>
              <a:rPr lang="en-US" b="1" i="1" dirty="0" smtClean="0"/>
              <a:t>In 1517 the 95 Theses put up by Luther</a:t>
            </a:r>
          </a:p>
          <a:p>
            <a:pPr hangingPunct="0"/>
            <a:r>
              <a:rPr lang="en-US" b="1" dirty="0" smtClean="0"/>
              <a:t>in June 1520 he was called on to recant 41 of them. His books were burned.  Luther burned the papal bull and was excommunicated.  In his response to this Luther argues</a:t>
            </a:r>
          </a:p>
          <a:p>
            <a:pPr lvl="1" hangingPunct="0"/>
            <a:r>
              <a:rPr lang="en-US" b="1" i="1" dirty="0" smtClean="0"/>
              <a:t>Scripture alone is true Lord and Master of all writings and doctrines on earth</a:t>
            </a:r>
          </a:p>
          <a:p>
            <a:pPr lvl="1" hangingPunct="0"/>
            <a:r>
              <a:rPr lang="en-US" b="1" i="1" dirty="0" smtClean="0"/>
              <a:t>we may boldly confess whatever we think true, independently of what Church councils say</a:t>
            </a:r>
          </a:p>
          <a:p>
            <a:pPr lvl="1" hangingPunct="0"/>
            <a:r>
              <a:rPr lang="en-US" b="1" i="1" dirty="0" smtClean="0"/>
              <a:t>no earthly authority can claim the last word</a:t>
            </a:r>
          </a:p>
          <a:p>
            <a:pPr hangingPunct="0"/>
            <a:r>
              <a:rPr lang="en-US" b="1" dirty="0" smtClean="0"/>
              <a:t>Luther was called on to recant this and called before Diet at Worms</a:t>
            </a:r>
          </a:p>
          <a:p>
            <a:pPr lvl="1" hangingPunct="0"/>
            <a:r>
              <a:rPr lang="en-US" b="1" i="1" dirty="0" smtClean="0"/>
              <a:t>Famously he ended his defense with “I cannot and I will not retract anything, since it is neither safe not right to go against conscience.  I cannot do otherwise, here I stand, may God me, Amen.”</a:t>
            </a:r>
            <a:endParaRPr lang="en-US"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95 Theses - 1517</a:t>
            </a:r>
            <a:endParaRPr lang="en-US" dirty="0"/>
          </a:p>
        </p:txBody>
      </p:sp>
      <p:pic>
        <p:nvPicPr>
          <p:cNvPr id="5" name="Picture Placeholder 4" descr="95theses.jpg"/>
          <p:cNvPicPr>
            <a:picLocks noGrp="1" noChangeAspect="1"/>
          </p:cNvPicPr>
          <p:nvPr>
            <p:ph type="pic" idx="1"/>
          </p:nvPr>
        </p:nvPicPr>
        <p:blipFill>
          <a:blip r:embed="rId3" cstate="print"/>
          <a:srcRect t="5738" b="5738"/>
          <a:stretch>
            <a:fillRect/>
          </a:stretch>
        </p:blipFill>
        <p:spPr>
          <a:xfrm>
            <a:off x="228600" y="609600"/>
            <a:ext cx="4267200" cy="3200400"/>
          </a:xfrm>
        </p:spPr>
      </p:pic>
      <p:sp>
        <p:nvSpPr>
          <p:cNvPr id="4" name="Text Placeholder 3"/>
          <p:cNvSpPr>
            <a:spLocks noGrp="1"/>
          </p:cNvSpPr>
          <p:nvPr>
            <p:ph type="body" sz="half" idx="2"/>
          </p:nvPr>
        </p:nvSpPr>
        <p:spPr/>
        <p:txBody>
          <a:bodyPr>
            <a:normAutofit/>
          </a:bodyPr>
          <a:lstStyle/>
          <a:p>
            <a:r>
              <a:rPr lang="en-US" sz="2000" b="1" dirty="0" smtClean="0"/>
              <a:t>Church door in Wittenberg (where Hamlet studied…) </a:t>
            </a:r>
            <a:endParaRPr lang="en-US" sz="2000" b="1" dirty="0"/>
          </a:p>
        </p:txBody>
      </p:sp>
      <p:pic>
        <p:nvPicPr>
          <p:cNvPr id="6" name="Picture 5" descr="95Thesen.jpg"/>
          <p:cNvPicPr>
            <a:picLocks noChangeAspect="1"/>
          </p:cNvPicPr>
          <p:nvPr/>
        </p:nvPicPr>
        <p:blipFill>
          <a:blip r:embed="rId4" cstate="print"/>
          <a:stretch>
            <a:fillRect/>
          </a:stretch>
        </p:blipFill>
        <p:spPr>
          <a:xfrm>
            <a:off x="4724400" y="609600"/>
            <a:ext cx="4045827" cy="31089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debate at Worms, 1520</a:t>
            </a:r>
            <a:br>
              <a:rPr lang="en-US" dirty="0" smtClean="0"/>
            </a:br>
            <a:r>
              <a:rPr lang="en-US" sz="3100" dirty="0" smtClean="0"/>
              <a:t>Johannes </a:t>
            </a:r>
            <a:r>
              <a:rPr lang="en-US" sz="3100" smtClean="0"/>
              <a:t>Eck  				</a:t>
            </a:r>
            <a:r>
              <a:rPr lang="en-US" sz="3100" dirty="0" err="1" smtClean="0"/>
              <a:t>Exsurge</a:t>
            </a:r>
            <a:r>
              <a:rPr lang="en-US" sz="3100" dirty="0" smtClean="0"/>
              <a:t> </a:t>
            </a:r>
            <a:r>
              <a:rPr lang="en-US" sz="3100" dirty="0" err="1" smtClean="0"/>
              <a:t>Domine</a:t>
            </a:r>
            <a:endParaRPr lang="en-US" sz="3100" dirty="0"/>
          </a:p>
        </p:txBody>
      </p:sp>
      <p:pic>
        <p:nvPicPr>
          <p:cNvPr id="4" name="Content Placeholder 3" descr="johannes-eck1.jpg"/>
          <p:cNvPicPr>
            <a:picLocks noGrp="1" noChangeAspect="1"/>
          </p:cNvPicPr>
          <p:nvPr>
            <p:ph idx="1"/>
          </p:nvPr>
        </p:nvPicPr>
        <p:blipFill>
          <a:blip r:embed="rId3" cstate="print"/>
          <a:stretch>
            <a:fillRect/>
          </a:stretch>
        </p:blipFill>
        <p:spPr>
          <a:xfrm>
            <a:off x="609600" y="1600200"/>
            <a:ext cx="3264134" cy="4525963"/>
          </a:xfrm>
        </p:spPr>
      </p:pic>
      <p:pic>
        <p:nvPicPr>
          <p:cNvPr id="5" name="Picture 4" descr="bullexurgedomine1.jpg"/>
          <p:cNvPicPr>
            <a:picLocks noChangeAspect="1"/>
          </p:cNvPicPr>
          <p:nvPr/>
        </p:nvPicPr>
        <p:blipFill>
          <a:blip r:embed="rId4" cstate="print"/>
          <a:stretch>
            <a:fillRect/>
          </a:stretch>
        </p:blipFill>
        <p:spPr>
          <a:xfrm>
            <a:off x="5257800" y="1752600"/>
            <a:ext cx="3240141" cy="43891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25000" lnSpcReduction="20000"/>
          </a:bodyPr>
          <a:lstStyle/>
          <a:p>
            <a:pPr hangingPunct="0"/>
            <a:r>
              <a:rPr lang="en-US" sz="8800" b="1" i="1" dirty="0" smtClean="0"/>
              <a:t>NOTE these points: </a:t>
            </a:r>
          </a:p>
          <a:p>
            <a:pPr lvl="1" hangingPunct="0"/>
            <a:r>
              <a:rPr lang="en-US" sz="8800" b="1" dirty="0" smtClean="0"/>
              <a:t>everyone a priest</a:t>
            </a:r>
          </a:p>
          <a:p>
            <a:pPr lvl="1" hangingPunct="0"/>
            <a:r>
              <a:rPr lang="en-US" sz="8800" b="1" dirty="0" smtClean="0"/>
              <a:t>word of God -- importance of Scriptures</a:t>
            </a:r>
          </a:p>
          <a:p>
            <a:pPr lvl="1" hangingPunct="0"/>
            <a:r>
              <a:rPr lang="en-US" sz="8800" b="1" i="1" dirty="0" smtClean="0"/>
              <a:t>literal reading</a:t>
            </a:r>
          </a:p>
          <a:p>
            <a:pPr lvl="2" hangingPunct="0"/>
            <a:r>
              <a:rPr lang="en-US" sz="8800" b="1" dirty="0" smtClean="0"/>
              <a:t>anti-hierarchical at some deep level</a:t>
            </a:r>
          </a:p>
          <a:p>
            <a:pPr lvl="2" hangingPunct="0"/>
            <a:r>
              <a:rPr lang="en-US" sz="8800" b="1" dirty="0" smtClean="0"/>
              <a:t>everyone has it within him (sometimes her-) self to know what is right.</a:t>
            </a:r>
          </a:p>
          <a:p>
            <a:pPr hangingPunct="0"/>
            <a:r>
              <a:rPr lang="en-US" sz="8800" b="1" dirty="0" smtClean="0"/>
              <a:t>To the claim that this produced anarchy, he responds was that if you looked hard and honest into your soul, you could find there an approach to the unrealizable truth of God. Others were on hearth to help one look.</a:t>
            </a:r>
          </a:p>
          <a:p>
            <a:pPr hangingPunct="0"/>
            <a:r>
              <a:rPr lang="en-US" sz="8800" b="1" i="1" dirty="0" smtClean="0"/>
              <a:t>What was a peculiar quality of some men in Shakespeare and an unusual quality in Machiavelli is in Protestantism seen to be possibly in everyone.</a:t>
            </a:r>
          </a:p>
          <a:p>
            <a:pPr lvl="1" hangingPunct="0"/>
            <a:r>
              <a:rPr lang="en-US" sz="8800" b="1" i="1" dirty="0" smtClean="0"/>
              <a:t>Raised a political problem:  what is the role of government</a:t>
            </a:r>
          </a:p>
          <a:p>
            <a:pPr lvl="2" hangingPunct="0"/>
            <a:r>
              <a:rPr lang="en-US" sz="8800" b="1" dirty="0" smtClean="0"/>
              <a:t>Luther had maintained the role of the government as repressive.</a:t>
            </a:r>
          </a:p>
          <a:p>
            <a:pPr lvl="3" hangingPunct="0"/>
            <a:r>
              <a:rPr lang="en-US" sz="8800" b="1" i="1" dirty="0" smtClean="0"/>
              <a:t>Peasants War</a:t>
            </a:r>
          </a:p>
          <a:p>
            <a:pPr hangingPunct="0"/>
            <a:r>
              <a:rPr lang="en-US" sz="8800" b="1" dirty="0" err="1" smtClean="0"/>
              <a:t>govt</a:t>
            </a:r>
            <a:r>
              <a:rPr lang="en-US" sz="8800" b="1" dirty="0" smtClean="0"/>
              <a:t> is still there to stop people from killing each other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Calvin, 1509-1564</a:t>
            </a:r>
            <a:endParaRPr lang="en-US" dirty="0"/>
          </a:p>
        </p:txBody>
      </p:sp>
      <p:pic>
        <p:nvPicPr>
          <p:cNvPr id="4" name="Content Placeholder 3" descr="picture.jpg"/>
          <p:cNvPicPr>
            <a:picLocks noGrp="1" noChangeAspect="1"/>
          </p:cNvPicPr>
          <p:nvPr>
            <p:ph idx="1"/>
          </p:nvPr>
        </p:nvPicPr>
        <p:blipFill>
          <a:blip r:embed="rId3" cstate="print"/>
          <a:stretch>
            <a:fillRect/>
          </a:stretch>
        </p:blipFill>
        <p:spPr>
          <a:xfrm>
            <a:off x="3200400" y="2133600"/>
            <a:ext cx="3068916" cy="347472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eneve_merian.JPG"/>
          <p:cNvPicPr>
            <a:picLocks noChangeAspect="1"/>
          </p:cNvPicPr>
          <p:nvPr/>
        </p:nvPicPr>
        <p:blipFill>
          <a:blip r:embed="rId3" cstate="print"/>
          <a:stretch>
            <a:fillRect/>
          </a:stretch>
        </p:blipFill>
        <p:spPr>
          <a:xfrm>
            <a:off x="1371600" y="1676400"/>
            <a:ext cx="6862983" cy="3931920"/>
          </a:xfrm>
          <a:prstGeom prst="rect">
            <a:avLst/>
          </a:prstGeom>
        </p:spPr>
      </p:pic>
      <p:sp>
        <p:nvSpPr>
          <p:cNvPr id="3" name="TextBox 2"/>
          <p:cNvSpPr txBox="1"/>
          <p:nvPr/>
        </p:nvSpPr>
        <p:spPr>
          <a:xfrm>
            <a:off x="2133600" y="762000"/>
            <a:ext cx="2819400" cy="461665"/>
          </a:xfrm>
          <a:prstGeom prst="rect">
            <a:avLst/>
          </a:prstGeom>
          <a:noFill/>
        </p:spPr>
        <p:txBody>
          <a:bodyPr wrap="square" rtlCol="0">
            <a:spAutoFit/>
          </a:bodyPr>
          <a:lstStyle/>
          <a:p>
            <a:r>
              <a:rPr lang="en-US" sz="2400" b="1" dirty="0" smtClean="0"/>
              <a:t>Geneva</a:t>
            </a: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Geneva: Church, pulpit, school</a:t>
            </a:r>
            <a:endParaRPr lang="en-US" dirty="0"/>
          </a:p>
        </p:txBody>
      </p:sp>
      <p:pic>
        <p:nvPicPr>
          <p:cNvPr id="4" name="Content Placeholder 3" descr="st pierre.jpg"/>
          <p:cNvPicPr>
            <a:picLocks noGrp="1" noChangeAspect="1"/>
          </p:cNvPicPr>
          <p:nvPr>
            <p:ph idx="1"/>
          </p:nvPr>
        </p:nvPicPr>
        <p:blipFill>
          <a:blip r:embed="rId3" cstate="print"/>
          <a:stretch>
            <a:fillRect/>
          </a:stretch>
        </p:blipFill>
        <p:spPr>
          <a:xfrm>
            <a:off x="1219200" y="2286000"/>
            <a:ext cx="2550480" cy="3383280"/>
          </a:xfrm>
        </p:spPr>
      </p:pic>
      <p:pic>
        <p:nvPicPr>
          <p:cNvPr id="5" name="Picture 4" descr="pulpitjpg.jpg"/>
          <p:cNvPicPr>
            <a:picLocks noChangeAspect="1"/>
          </p:cNvPicPr>
          <p:nvPr/>
        </p:nvPicPr>
        <p:blipFill>
          <a:blip r:embed="rId4" cstate="print"/>
          <a:stretch>
            <a:fillRect/>
          </a:stretch>
        </p:blipFill>
        <p:spPr>
          <a:xfrm>
            <a:off x="4648200" y="2590800"/>
            <a:ext cx="3623091" cy="256032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2879</TotalTime>
  <Words>581</Words>
  <Application>Microsoft Office PowerPoint</Application>
  <PresentationFormat>On-screen Show (4:3)</PresentationFormat>
  <Paragraphs>84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TO the Reformation</vt:lpstr>
      <vt:lpstr>Martin Luther</vt:lpstr>
      <vt:lpstr>Slide 3</vt:lpstr>
      <vt:lpstr>The 95 Theses - 1517</vt:lpstr>
      <vt:lpstr>The debate at Worms, 1520 Johannes Eck      Exsurge Domine</vt:lpstr>
      <vt:lpstr>Slide 6</vt:lpstr>
      <vt:lpstr>John Calvin, 1509-1564</vt:lpstr>
      <vt:lpstr>Slide 8</vt:lpstr>
      <vt:lpstr>Geneva: Church, pulpit, school</vt:lpstr>
      <vt:lpstr>Slide 10</vt:lpstr>
      <vt:lpstr>Slide 11</vt:lpstr>
      <vt:lpstr>Slide 12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Martin Luther</dc:title>
  <dc:creator> </dc:creator>
  <cp:lastModifiedBy>Tracy B Stong</cp:lastModifiedBy>
  <cp:revision>9</cp:revision>
  <dcterms:created xsi:type="dcterms:W3CDTF">2009-12-04T20:19:00Z</dcterms:created>
  <dcterms:modified xsi:type="dcterms:W3CDTF">2010-01-19T20:40:57Z</dcterms:modified>
</cp:coreProperties>
</file>