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72" r:id="rId9"/>
    <p:sldId id="263" r:id="rId10"/>
    <p:sldId id="264" r:id="rId11"/>
    <p:sldId id="285" r:id="rId12"/>
    <p:sldId id="279" r:id="rId13"/>
    <p:sldId id="273" r:id="rId14"/>
    <p:sldId id="280" r:id="rId15"/>
    <p:sldId id="277" r:id="rId16"/>
    <p:sldId id="274" r:id="rId17"/>
    <p:sldId id="265" r:id="rId18"/>
    <p:sldId id="266" r:id="rId19"/>
    <p:sldId id="267" r:id="rId20"/>
    <p:sldId id="278" r:id="rId21"/>
    <p:sldId id="283" r:id="rId22"/>
    <p:sldId id="268" r:id="rId23"/>
    <p:sldId id="270" r:id="rId24"/>
    <p:sldId id="271" r:id="rId25"/>
    <p:sldId id="288" r:id="rId26"/>
    <p:sldId id="287" r:id="rId27"/>
    <p:sldId id="281" r:id="rId28"/>
    <p:sldId id="275" r:id="rId29"/>
    <p:sldId id="269" r:id="rId30"/>
    <p:sldId id="276" r:id="rId31"/>
    <p:sldId id="284" r:id="rId32"/>
    <p:sldId id="282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5F71C76-1900-4941-9205-3BEAF3E0B707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78AFFFF-6581-FC4F-AC5D-E95BF635A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B7FC4D-C8B7-6B4B-BC12-ED0BF0F4B66B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F140B7-3BC0-6F41-9581-BB5038BD18A9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10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B6B313-1E9D-A341-BA4F-98C68CC69B0F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13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70E008-A73B-DB40-92E2-E816C1DE6E86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15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422ACC-577B-0F4F-9999-51F2315D39F9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16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27E028-0F07-9040-9000-C7603992AABF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17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F369D2-706D-734A-8CBB-EE64CEA48222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18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705E07-F33A-A24E-A9EF-592E38803250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19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9C08C3-BE4E-4145-9E57-6FADCA81641F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22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B7B05A-C5E8-6241-95D3-577B41C345EF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23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C31E1-A8B2-FC4F-BC00-DC02E50457CD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24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0A6346-A3C6-7248-B31F-7C6DCBD7CE11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2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322913-67A0-944E-A53A-BA990714E2FF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29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25AE1E-428D-424F-95CF-034A2B8A4169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3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398120-A25B-A94B-8E8E-3A5EFBC4DFAB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4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2E7B69-F552-A04F-9CA6-0B4B3EE7620F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5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EB2405-02D6-AD4F-BB85-C02D057ACB9B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6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DD897F-73E2-2E41-8ED3-094B5931A7E3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7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299CCD-8B8D-E143-9132-AE3A2DC79D73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8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A7BE4A-9E06-2748-BA7E-819BBC68B966}" type="slidenum">
              <a:rPr lang="en-US"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9</a:t>
            </a:fld>
            <a:endParaRPr lang="en-US"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C65E-B5B1-7645-B20F-8B4E72342AF1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1878B-0AE3-1449-B278-9A6370D99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A6F0-2585-3646-B9EB-1BDB95C5646F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1E52-1A0B-7649-9666-BB8B43736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E96CE-BCE6-8A45-AC87-04AD25A0595F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84394-8636-C84A-B319-AEAB9EB2C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EBA2B-A5D1-2E42-AB0D-F19B7D534EC9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5B39F-AE87-D24F-8949-0A84616AC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F81CB-8A5A-0249-BA96-E7EA868F356D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1116B-7070-D04D-957D-75EA0E7E3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CC25-84F2-4B49-9EDB-023E4B3DD861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A623-6580-1848-A1A1-38C70F76E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CE8BC-88AE-E746-8868-1548A302E96C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8439B-A448-FC4B-8413-9D0333D39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4D246-E874-D14A-BF60-E71DBC920DF2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4A04-2A6C-8842-B9BE-BAD1B1702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79330-159B-1E41-976E-9778D230236D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FCD72-2930-DC45-8D64-ADB2DCD76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F4B0C-B9D4-5B4B-B40A-874F392BBAF6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C50AE-7B8E-C54B-BB70-16B3E4B44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19B56-7496-1848-BB13-9C4267615F04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50B36-27D0-AA46-BB7D-0396FD7DE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887DD44E-CF2E-2B42-8450-AD46407F7117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631C011-7541-9143-8C78-BC41A577C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xoKbDNY0Zw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wENE7O-Y6M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hyperlink" Target="http://www.artlex.com/ArtLex/d/images/dada.lhooq.lg.jpg" TargetMode="External"/><Relationship Id="rId5" Type="http://schemas.openxmlformats.org/officeDocument/2006/relationships/hyperlink" Target="http://www.artlex.com/ArtLex/r/readymade.html" TargetMode="External"/><Relationship Id="rId6" Type="http://schemas.openxmlformats.org/officeDocument/2006/relationships/hyperlink" Target="http://www.artlex.com/ArtLex/Pas.html%23anchor1042158" TargetMode="External"/><Relationship Id="rId7" Type="http://schemas.openxmlformats.org/officeDocument/2006/relationships/hyperlink" Target="http://www.artlex.com/ArtLex/Reh.html%23anchor1012159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BrGHFvqkcK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3dzlP5pfXK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Walter Benjamin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C00000"/>
                </a:solidFill>
                <a:ea typeface="ＭＳ Ｐゴシック" pitchFamily="-102" charset="-128"/>
                <a:cs typeface="ＭＳ Ｐゴシック" pitchFamily="-102" charset="-128"/>
              </a:rPr>
              <a:t>1892-1940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PART VI:</a:t>
            </a:r>
          </a:p>
          <a:p>
            <a:pPr eaLnBrk="1">
              <a:lnSpc>
                <a:spcPct val="80000"/>
              </a:lnSpc>
            </a:pPr>
            <a:r>
              <a:rPr lang="en-US" sz="2200" b="1" i="1">
                <a:ea typeface="ＭＳ Ｐゴシック" pitchFamily="-102" charset="-128"/>
                <a:cs typeface="ＭＳ Ｐゴシック" pitchFamily="-102" charset="-128"/>
              </a:rPr>
              <a:t>distinguish </a:t>
            </a:r>
            <a:r>
              <a:rPr lang="en-US" sz="2200" b="1" i="1" u="sng">
                <a:ea typeface="ＭＳ Ｐゴシック" pitchFamily="-102" charset="-128"/>
                <a:cs typeface="ＭＳ Ｐゴシック" pitchFamily="-102" charset="-128"/>
              </a:rPr>
              <a:t>art for cult</a:t>
            </a:r>
            <a:r>
              <a:rPr lang="en-US" sz="2200" b="1" i="1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  <a:p>
            <a:pPr lvl="1" eaLnBrk="1">
              <a:lnSpc>
                <a:spcPct val="80000"/>
              </a:lnSpc>
            </a:pPr>
            <a:r>
              <a:rPr lang="en-US" sz="2000" b="1"/>
              <a:t>stone paintings /church sculptures today</a:t>
            </a:r>
          </a:p>
          <a:p>
            <a:pPr eaLnBrk="1">
              <a:lnSpc>
                <a:spcPct val="80000"/>
              </a:lnSpc>
            </a:pPr>
            <a:r>
              <a:rPr lang="en-US" sz="2200" b="1" i="1">
                <a:ea typeface="ＭＳ Ｐゴシック" pitchFamily="-102" charset="-128"/>
                <a:cs typeface="ＭＳ Ｐゴシック" pitchFamily="-102" charset="-128"/>
              </a:rPr>
              <a:t>and </a:t>
            </a:r>
            <a:r>
              <a:rPr lang="en-US" sz="2200" b="1" i="1" u="sng">
                <a:ea typeface="ＭＳ Ｐゴシック" pitchFamily="-102" charset="-128"/>
                <a:cs typeface="ＭＳ Ｐゴシック" pitchFamily="-102" charset="-128"/>
              </a:rPr>
              <a:t>art for exhibit</a:t>
            </a:r>
            <a:endParaRPr lang="en-US" sz="2200" b="1" i="1">
              <a:ea typeface="ＭＳ Ｐゴシック" pitchFamily="-102" charset="-128"/>
              <a:cs typeface="ＭＳ Ｐゴシック" pitchFamily="-102" charset="-128"/>
            </a:endParaRPr>
          </a:p>
          <a:p>
            <a:pPr lvl="1" eaLnBrk="1">
              <a:lnSpc>
                <a:spcPct val="80000"/>
              </a:lnSpc>
            </a:pPr>
            <a:r>
              <a:rPr lang="en-US" sz="2000" b="1"/>
              <a:t>has to be moveable -- not fixed in place (religious statue vs bust): compare mass to symphony</a:t>
            </a:r>
          </a:p>
          <a:p>
            <a:pPr eaLnBrk="1">
              <a:lnSpc>
                <a:spcPct val="80000"/>
              </a:lnSpc>
            </a:pPr>
            <a:endParaRPr lang="en-US" sz="22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PART VII: </a:t>
            </a:r>
          </a:p>
          <a:p>
            <a:pPr eaLnBrk="1">
              <a:lnSpc>
                <a:spcPct val="80000"/>
              </a:lnSpc>
            </a:pPr>
            <a:r>
              <a:rPr lang="en-US" sz="2200" b="1" i="1">
                <a:ea typeface="ＭＳ Ｐゴシック" pitchFamily="-102" charset="-128"/>
                <a:cs typeface="ＭＳ Ｐゴシック" pitchFamily="-102" charset="-128"/>
              </a:rPr>
              <a:t>exhibition value displaces cult value (but not without a fight)</a:t>
            </a:r>
          </a:p>
          <a:p>
            <a:pPr eaLnBrk="1">
              <a:lnSpc>
                <a:spcPct val="80000"/>
              </a:lnSpc>
            </a:pPr>
            <a:r>
              <a:rPr lang="en-US" sz="2200" b="1" u="sng">
                <a:ea typeface="ＭＳ Ｐゴシック" pitchFamily="-102" charset="-128"/>
                <a:cs typeface="ＭＳ Ｐゴシック" pitchFamily="-102" charset="-128"/>
              </a:rPr>
              <a:t>What do you carry in your wallet</a:t>
            </a: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:  in photography the resistance comes in the use of photos as remembrance devices</a:t>
            </a:r>
          </a:p>
          <a:p>
            <a:pPr lvl="1" eaLnBrk="1">
              <a:lnSpc>
                <a:spcPct val="80000"/>
              </a:lnSpc>
            </a:pPr>
            <a:r>
              <a:rPr lang="en-US" sz="2000" b="1" i="1"/>
              <a:t>use of photo as historical evidence (hidden politics)</a:t>
            </a:r>
          </a:p>
          <a:p>
            <a:pPr lvl="1" eaLnBrk="1">
              <a:lnSpc>
                <a:spcPct val="80000"/>
              </a:lnSpc>
            </a:pPr>
            <a:r>
              <a:rPr lang="en-US" sz="2000" b="1" i="1"/>
              <a:t>use of the caption</a:t>
            </a:r>
          </a:p>
          <a:p>
            <a:pPr lvl="1" eaLnBrk="1">
              <a:lnSpc>
                <a:spcPct val="80000"/>
              </a:lnSpc>
            </a:pPr>
            <a:r>
              <a:rPr lang="en-US" sz="2000" b="1" i="1"/>
              <a:t>picture magazines</a:t>
            </a:r>
          </a:p>
          <a:p>
            <a:pPr eaLnBrk="1" hangingPunct="1">
              <a:lnSpc>
                <a:spcPct val="80000"/>
              </a:lnSpc>
            </a:pPr>
            <a:endParaRPr lang="en-US" sz="22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81000"/>
            <a:ext cx="5661025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2667000" y="6324600"/>
            <a:ext cx="464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Spotted Horse, Pechemerle Caves, France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useumpublicity.com/wp-content/uploads/2010/11/David-Smi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0"/>
            <a:ext cx="55245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2057400" y="5562600"/>
            <a:ext cx="464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David Smith, Cubi XXIII (1964) Los Angeles CMA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`Osios Loukas, Greece</a:t>
            </a:r>
          </a:p>
        </p:txBody>
      </p:sp>
      <p:pic>
        <p:nvPicPr>
          <p:cNvPr id="36867" name="Content Placeholder 3" descr="Osiosloukas2.BMP"/>
          <p:cNvPicPr>
            <a:picLocks noGrp="1" noChangeAspect="1"/>
          </p:cNvPicPr>
          <p:nvPr>
            <p:ph idx="1"/>
          </p:nvPr>
        </p:nvPicPr>
        <p:blipFill>
          <a:blip r:embed="rId3"/>
          <a:srcRect b="4166"/>
          <a:stretch>
            <a:fillRect/>
          </a:stretch>
        </p:blipFill>
        <p:spPr>
          <a:xfrm>
            <a:off x="1981200" y="1295400"/>
            <a:ext cx="5300663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arm5.staticflickr.com/4139/4754561275_c06526250d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19200"/>
            <a:ext cx="6096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2057400" y="60198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Saint Mark’s, Venice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715962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ea typeface="ＭＳ Ｐゴシック" pitchFamily="-102" charset="-128"/>
                <a:cs typeface="ＭＳ Ｐゴシック" pitchFamily="-102" charset="-128"/>
              </a:rPr>
              <a:t>Eugene Atget (VII)</a:t>
            </a:r>
          </a:p>
        </p:txBody>
      </p:sp>
      <p:pic>
        <p:nvPicPr>
          <p:cNvPr id="39939" name="Picture 6" descr="http://25.media.tumblr.com/d682f13d727d6207d68be72869f9f6d8/tumblr_mhfxfcHZP21qb2wp3o1_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143000"/>
            <a:ext cx="3960812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8" descr="http://25.media.tumblr.com/tumblr_lqx1sibv3z1qhqfw3o1_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679575"/>
            <a:ext cx="3495675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Mona Lisa – Paris - Louvre</a:t>
            </a:r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0000"/>
              </a:lnSpc>
            </a:pPr>
            <a:r>
              <a:rPr lang="en-US" sz="2500" b="1">
                <a:ea typeface="ＭＳ Ｐゴシック" pitchFamily="-102" charset="-128"/>
                <a:cs typeface="ＭＳ Ｐゴシック" pitchFamily="-102" charset="-128"/>
              </a:rPr>
              <a:t>PART VIII: </a:t>
            </a:r>
          </a:p>
          <a:p>
            <a:pPr eaLnBrk="1">
              <a:lnSpc>
                <a:spcPct val="80000"/>
              </a:lnSpc>
            </a:pPr>
            <a:r>
              <a:rPr lang="en-US" sz="2500" b="1">
                <a:ea typeface="ＭＳ Ｐゴシック" pitchFamily="-102" charset="-128"/>
                <a:cs typeface="ＭＳ Ｐゴシック" pitchFamily="-102" charset="-128"/>
              </a:rPr>
              <a:t>the development of photography and film:</a:t>
            </a:r>
          </a:p>
          <a:p>
            <a:pPr lvl="1" eaLnBrk="1">
              <a:lnSpc>
                <a:spcPct val="80000"/>
              </a:lnSpc>
            </a:pPr>
            <a:r>
              <a:rPr lang="en-US" sz="2200" b="1" i="1"/>
              <a:t>question is not is it art, but how has it changed what art is</a:t>
            </a:r>
          </a:p>
          <a:p>
            <a:pPr lvl="2" eaLnBrk="1">
              <a:lnSpc>
                <a:spcPct val="80000"/>
              </a:lnSpc>
            </a:pPr>
            <a:r>
              <a:rPr lang="en-US" sz="1900">
                <a:ea typeface="ＭＳ Ｐゴシック" pitchFamily="-102" charset="-128"/>
              </a:rPr>
              <a:t>tendency to want to talk about film as if it were ritual </a:t>
            </a:r>
          </a:p>
          <a:p>
            <a:pPr lvl="2" eaLnBrk="1">
              <a:lnSpc>
                <a:spcPct val="80000"/>
              </a:lnSpc>
            </a:pPr>
            <a:endParaRPr lang="en-US" sz="1900">
              <a:ea typeface="ＭＳ Ｐゴシック" pitchFamily="-102" charset="-128"/>
            </a:endParaRPr>
          </a:p>
          <a:p>
            <a:pPr eaLnBrk="1">
              <a:lnSpc>
                <a:spcPct val="80000"/>
              </a:lnSpc>
            </a:pPr>
            <a:r>
              <a:rPr lang="en-US" sz="2500" b="1">
                <a:ea typeface="ＭＳ Ｐゴシック" pitchFamily="-102" charset="-128"/>
                <a:cs typeface="ＭＳ Ｐゴシック" pitchFamily="-102" charset="-128"/>
              </a:rPr>
              <a:t>PART IX: </a:t>
            </a:r>
          </a:p>
          <a:p>
            <a:pPr eaLnBrk="1">
              <a:lnSpc>
                <a:spcPct val="80000"/>
              </a:lnSpc>
            </a:pPr>
            <a:r>
              <a:rPr lang="en-US" sz="2500" b="1" i="1">
                <a:ea typeface="ＭＳ Ｐゴシック" pitchFamily="-102" charset="-128"/>
                <a:cs typeface="ＭＳ Ｐゴシック" pitchFamily="-102" charset="-128"/>
              </a:rPr>
              <a:t>the audience relationship to a film:  </a:t>
            </a:r>
          </a:p>
          <a:p>
            <a:pPr lvl="1" eaLnBrk="1">
              <a:lnSpc>
                <a:spcPct val="80000"/>
              </a:lnSpc>
            </a:pPr>
            <a:r>
              <a:rPr lang="en-US" sz="2200" b="1"/>
              <a:t>film actor’s performance is constituted by the film</a:t>
            </a:r>
          </a:p>
          <a:p>
            <a:pPr lvl="1" eaLnBrk="1">
              <a:lnSpc>
                <a:spcPct val="80000"/>
              </a:lnSpc>
            </a:pPr>
            <a:r>
              <a:rPr lang="en-US" sz="2200" b="1" i="1"/>
              <a:t>cannot be adjusted to the audience</a:t>
            </a:r>
          </a:p>
          <a:p>
            <a:pPr lvl="1" eaLnBrk="1">
              <a:lnSpc>
                <a:spcPct val="80000"/>
              </a:lnSpc>
            </a:pPr>
            <a:r>
              <a:rPr lang="en-US" sz="2200" b="1" i="1"/>
              <a:t>there is no contact of the audience with the player</a:t>
            </a:r>
          </a:p>
          <a:p>
            <a:pPr lvl="1" eaLnBrk="1">
              <a:lnSpc>
                <a:spcPct val="80000"/>
              </a:lnSpc>
            </a:pPr>
            <a:r>
              <a:rPr lang="en-US" sz="2200" b="1" i="1"/>
              <a:t>audience has position of camera</a:t>
            </a:r>
          </a:p>
          <a:p>
            <a:pPr lvl="1" eaLnBrk="1">
              <a:lnSpc>
                <a:spcPct val="80000"/>
              </a:lnSpc>
            </a:pPr>
            <a:r>
              <a:rPr lang="en-US" sz="2200" b="1" i="1"/>
              <a:t>audience is in the position of TESTING the film:</a:t>
            </a:r>
          </a:p>
          <a:p>
            <a:pPr lvl="2" eaLnBrk="1">
              <a:lnSpc>
                <a:spcPct val="80000"/>
              </a:lnSpc>
            </a:pPr>
            <a:r>
              <a:rPr lang="en-US" sz="1900">
                <a:ea typeface="ＭＳ Ｐゴシック" pitchFamily="-102" charset="-128"/>
              </a:rPr>
              <a:t>not a cultic situation</a:t>
            </a:r>
          </a:p>
          <a:p>
            <a:pPr eaLnBrk="1" hangingPunct="1">
              <a:lnSpc>
                <a:spcPct val="80000"/>
              </a:lnSpc>
            </a:pPr>
            <a:endParaRPr lang="en-US" sz="25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PART X:</a:t>
            </a:r>
          </a:p>
          <a:p>
            <a:pPr eaLnBrk="1">
              <a:lnSpc>
                <a:spcPct val="80000"/>
              </a:lnSpc>
            </a:pPr>
            <a:r>
              <a:rPr lang="en-US" sz="1600" b="1" i="1">
                <a:ea typeface="ＭＳ Ｐゴシック" pitchFamily="-102" charset="-128"/>
                <a:cs typeface="ＭＳ Ｐゴシック" pitchFamily="-102" charset="-128"/>
              </a:rPr>
              <a:t>the film actor represents himself to the camera, rather than representing something else.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The whole living person but without the aura:  on stage the aura emanates from the actor; on film the camera substitutes for the public. HENCE no aura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relation of actor to part is very different</a:t>
            </a:r>
          </a:p>
          <a:p>
            <a:pPr lvl="1" eaLnBrk="1">
              <a:lnSpc>
                <a:spcPct val="80000"/>
              </a:lnSpc>
            </a:pPr>
            <a:r>
              <a:rPr lang="en-US" sz="1600" b="1" i="1"/>
              <a:t>art is no longer semblance</a:t>
            </a:r>
          </a:p>
          <a:p>
            <a:pPr eaLnBrk="1">
              <a:lnSpc>
                <a:spcPct val="80000"/>
              </a:lnSpc>
            </a:pPr>
            <a:endParaRPr lang="en-US" sz="16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Part XI--XIII:</a:t>
            </a:r>
          </a:p>
          <a:p>
            <a:pPr eaLnBrk="1">
              <a:lnSpc>
                <a:spcPct val="80000"/>
              </a:lnSpc>
            </a:pPr>
            <a:r>
              <a:rPr lang="en-US" sz="1600" b="1" i="1">
                <a:ea typeface="ＭＳ Ｐゴシック" pitchFamily="-102" charset="-128"/>
                <a:cs typeface="ＭＳ Ｐゴシック" pitchFamily="-102" charset="-128"/>
              </a:rPr>
              <a:t>the labor of the actor is beyond the reach of the actor</a:t>
            </a: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studios respond to the shriveling of the aura with cult of the film star</a:t>
            </a:r>
          </a:p>
          <a:p>
            <a:pPr lvl="1" eaLnBrk="1">
              <a:lnSpc>
                <a:spcPct val="80000"/>
              </a:lnSpc>
            </a:pPr>
            <a:r>
              <a:rPr lang="en-US" sz="1600" b="1" i="1"/>
              <a:t>this is the way in which the film industry resists the revolutionary potential of film (except as a critique of traditional art)</a:t>
            </a:r>
          </a:p>
          <a:p>
            <a:pPr lvl="1" eaLnBrk="1">
              <a:lnSpc>
                <a:spcPct val="80000"/>
              </a:lnSpc>
            </a:pPr>
            <a:r>
              <a:rPr lang="en-US" sz="1600" b="1" i="1"/>
              <a:t>everyone who goes to a film is an expert.</a:t>
            </a:r>
          </a:p>
          <a:p>
            <a:pPr lvl="1" eaLnBrk="1">
              <a:lnSpc>
                <a:spcPct val="80000"/>
              </a:lnSpc>
            </a:pPr>
            <a:r>
              <a:rPr lang="en-US" sz="1600" b="1" i="1"/>
              <a:t>Anyone can get on film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distinction of author and public begins to fade </a:t>
            </a:r>
          </a:p>
          <a:p>
            <a:pPr lvl="1" eaLnBrk="1">
              <a:lnSpc>
                <a:spcPct val="80000"/>
              </a:lnSpc>
            </a:pPr>
            <a:r>
              <a:rPr lang="en-US" sz="1600" b="1" i="1"/>
              <a:t>this becomes Warhol’s famous for 15 minutes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503238"/>
            <a:ext cx="8229600" cy="5668962"/>
          </a:xfrm>
        </p:spPr>
        <p:txBody>
          <a:bodyPr/>
          <a:lstStyle/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PART XIV</a:t>
            </a: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there is no place from which the studio is not the place of illusory (compared to an audience position in theater)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painter is a magician -- maintains distance between himself and reality; cameraman is a surgeon: cuts into reality and reassembles fragments by a new law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and this gives a reality which is free from all equipment</a:t>
            </a:r>
          </a:p>
          <a:p>
            <a:pPr eaLnBrk="1">
              <a:lnSpc>
                <a:spcPct val="80000"/>
              </a:lnSpc>
            </a:pPr>
            <a:endParaRPr lang="en-US" sz="16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PART XV</a:t>
            </a: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we get in film the possibility of both a critical and receptively enjoyment attitude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experts but not at a distance</a:t>
            </a:r>
          </a:p>
          <a:p>
            <a:pPr lvl="2"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</a:rPr>
              <a:t>argument that Euripides should have been on film</a:t>
            </a: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this explains reactionary reactions to modern art:  museums are a sign of crisis in art: it is a hierarchical, domineering mediation ()</a:t>
            </a:r>
          </a:p>
          <a:p>
            <a:pPr eaLnBrk="1">
              <a:lnSpc>
                <a:spcPct val="80000"/>
              </a:lnSpc>
            </a:pPr>
            <a:endParaRPr lang="en-US" sz="16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PART XVI</a:t>
            </a: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there is a medium and also a use of the medium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compares to our sense now of Freudian slips</a:t>
            </a: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film gives us the possibility of analyzing things which would not have previously been available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close ups, hidden details</a:t>
            </a:r>
          </a:p>
          <a:p>
            <a:pPr lvl="1" eaLnBrk="1">
              <a:lnSpc>
                <a:spcPct val="80000"/>
              </a:lnSpc>
            </a:pPr>
            <a:r>
              <a:rPr lang="en-US" sz="1600" b="1"/>
              <a:t>enlargement reveals new things</a:t>
            </a:r>
          </a:p>
          <a:p>
            <a:pPr eaLnBrk="1">
              <a:lnSpc>
                <a:spcPct val="80000"/>
              </a:lnSpc>
            </a:pPr>
            <a:r>
              <a:rPr lang="en-US" sz="1600" b="1">
                <a:ea typeface="ＭＳ Ｐゴシック" pitchFamily="-102" charset="-128"/>
                <a:cs typeface="ＭＳ Ｐゴシック" pitchFamily="-102" charset="-128"/>
              </a:rPr>
              <a:t>WB calls this “unconscious optics” –CHAPLIN and the ”eccentric”</a:t>
            </a:r>
          </a:p>
          <a:p>
            <a:pPr eaLnBrk="1" hangingPunct="1">
              <a:lnSpc>
                <a:spcPct val="80000"/>
              </a:lnSpc>
            </a:pPr>
            <a:r>
              <a:rPr lang="en-US" sz="800">
                <a:ea typeface="ＭＳ Ｐゴシック" pitchFamily="-102" charset="-128"/>
                <a:cs typeface="ＭＳ Ｐゴシック" pitchFamily="-102" charset="-128"/>
              </a:rPr>
              <a:t>http://www.youtube.com/watch?v=xoKbDNY0Zwg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>
              <a:lnSpc>
                <a:spcPct val="80000"/>
              </a:lnSpc>
            </a:pPr>
            <a:r>
              <a:rPr lang="en-US" sz="3000" b="1">
                <a:ea typeface="ＭＳ Ｐゴシック" pitchFamily="-102" charset="-128"/>
                <a:cs typeface="ＭＳ Ｐゴシック" pitchFamily="-102" charset="-128"/>
              </a:rPr>
              <a:t>BENJAMIN</a:t>
            </a:r>
          </a:p>
          <a:p>
            <a:pPr eaLnBrk="1">
              <a:lnSpc>
                <a:spcPct val="80000"/>
              </a:lnSpc>
            </a:pPr>
            <a:r>
              <a:rPr lang="en-US" sz="3000" b="1" i="1">
                <a:ea typeface="ＭＳ Ｐゴシック" pitchFamily="-102" charset="-128"/>
                <a:cs typeface="ＭＳ Ｐゴシック" pitchFamily="-102" charset="-128"/>
              </a:rPr>
              <a:t>- 1940</a:t>
            </a:r>
          </a:p>
          <a:p>
            <a:pPr eaLnBrk="1">
              <a:lnSpc>
                <a:spcPct val="80000"/>
              </a:lnSpc>
            </a:pPr>
            <a:r>
              <a:rPr lang="en-US" sz="3000" b="1" i="1">
                <a:ea typeface="ＭＳ Ｐゴシック" pitchFamily="-102" charset="-128"/>
                <a:cs typeface="ＭＳ Ｐゴシック" pitchFamily="-102" charset="-128"/>
              </a:rPr>
              <a:t>cognoscenti reputation in left-wing circles in Germany</a:t>
            </a:r>
          </a:p>
          <a:p>
            <a:pPr eaLnBrk="1">
              <a:lnSpc>
                <a:spcPct val="80000"/>
              </a:lnSpc>
            </a:pPr>
            <a:r>
              <a:rPr lang="en-US" sz="3000" b="1" i="1">
                <a:ea typeface="ＭＳ Ｐゴシック" pitchFamily="-102" charset="-128"/>
                <a:cs typeface="ＭＳ Ｐゴシック" pitchFamily="-102" charset="-128"/>
              </a:rPr>
              <a:t>trying to escape -- Pyrenees blocked that particular day - suicide</a:t>
            </a:r>
          </a:p>
          <a:p>
            <a:pPr lvl="1" eaLnBrk="1">
              <a:lnSpc>
                <a:spcPct val="80000"/>
              </a:lnSpc>
            </a:pPr>
            <a:r>
              <a:rPr lang="en-US" sz="2600" b="1"/>
              <a:t>Brecht: the first real loss to literature caused by Hitler</a:t>
            </a:r>
          </a:p>
          <a:p>
            <a:pPr eaLnBrk="1">
              <a:lnSpc>
                <a:spcPct val="80000"/>
              </a:lnSpc>
            </a:pPr>
            <a:r>
              <a:rPr lang="en-US" sz="3000" b="1" i="1">
                <a:ea typeface="ＭＳ Ｐゴシック" pitchFamily="-102" charset="-128"/>
                <a:cs typeface="ＭＳ Ｐゴシック" pitchFamily="-102" charset="-128"/>
              </a:rPr>
              <a:t>book collector </a:t>
            </a:r>
          </a:p>
          <a:p>
            <a:pPr lvl="1" eaLnBrk="1">
              <a:lnSpc>
                <a:spcPct val="80000"/>
              </a:lnSpc>
            </a:pPr>
            <a:r>
              <a:rPr lang="en-US" sz="2600" b="1" i="1"/>
              <a:t>collector of quotations</a:t>
            </a:r>
          </a:p>
          <a:p>
            <a:pPr lvl="2"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</a:rPr>
              <a:t>wanted to write a book made up only of quotations</a:t>
            </a:r>
          </a:p>
          <a:p>
            <a:pPr lvl="2" eaLnBrk="1">
              <a:lnSpc>
                <a:spcPct val="80000"/>
              </a:lnSpc>
            </a:pPr>
            <a:r>
              <a:rPr lang="en-US" sz="2200" b="1" i="1">
                <a:ea typeface="ＭＳ Ｐゴシック" pitchFamily="-102" charset="-128"/>
              </a:rPr>
              <a:t>Beckett</a:t>
            </a:r>
          </a:p>
          <a:p>
            <a:pPr eaLnBrk="1" hangingPunct="1">
              <a:lnSpc>
                <a:spcPct val="80000"/>
              </a:lnSpc>
            </a:pPr>
            <a:endParaRPr lang="en-US" sz="30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Chaplin, The Gold Rush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  <a:hlinkClick r:id="rId2" tooltip="chaplin"/>
              </a:rPr>
              <a:t>http://www.youtube.com/watch?v=xoKbDNY0Zwg</a:t>
            </a: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Chaplin  - Modern Times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>
                <a:ea typeface="ＭＳ Ｐゴシック" pitchFamily="-102" charset="-128"/>
                <a:cs typeface="ＭＳ Ｐゴシック" pitchFamily="-102" charset="-128"/>
                <a:hlinkClick r:id="rId2"/>
              </a:rPr>
              <a:t>http://www.youtube.com/watch?v=wENE7O-Y6ME</a:t>
            </a: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90000"/>
              </a:lnSpc>
            </a:pPr>
            <a:r>
              <a:rPr lang="en-US" sz="2700" b="1">
                <a:ea typeface="ＭＳ Ｐゴシック" pitchFamily="-102" charset="-128"/>
                <a:cs typeface="ＭＳ Ｐゴシック" pitchFamily="-102" charset="-128"/>
              </a:rPr>
              <a:t>PART XVII</a:t>
            </a:r>
          </a:p>
          <a:p>
            <a:pPr eaLnBrk="1">
              <a:lnSpc>
                <a:spcPct val="90000"/>
              </a:lnSpc>
            </a:pPr>
            <a:r>
              <a:rPr lang="en-US" sz="2700" b="1" i="1">
                <a:ea typeface="ＭＳ Ｐゴシック" pitchFamily="-102" charset="-128"/>
                <a:cs typeface="ＭＳ Ｐゴシック" pitchFamily="-102" charset="-128"/>
              </a:rPr>
              <a:t>art creates demands which can only be satisfied later.</a:t>
            </a:r>
          </a:p>
          <a:p>
            <a:pPr eaLnBrk="1">
              <a:lnSpc>
                <a:spcPct val="90000"/>
              </a:lnSpc>
            </a:pPr>
            <a:r>
              <a:rPr lang="en-US" sz="2700" b="1" i="1" u="sng">
                <a:ea typeface="ＭＳ Ｐゴシック" pitchFamily="-102" charset="-128"/>
                <a:cs typeface="ＭＳ Ｐゴシック" pitchFamily="-102" charset="-128"/>
              </a:rPr>
              <a:t>Dadaism </a:t>
            </a:r>
            <a:r>
              <a:rPr lang="en-US" sz="2700" b="1" i="1">
                <a:ea typeface="ＭＳ Ｐゴシック" pitchFamily="-102" charset="-128"/>
                <a:cs typeface="ＭＳ Ｐゴシック" pitchFamily="-102" charset="-128"/>
              </a:rPr>
              <a:t>intended a relentless destruction of the aura of their creations</a:t>
            </a:r>
          </a:p>
          <a:p>
            <a:pPr eaLnBrk="1">
              <a:lnSpc>
                <a:spcPct val="90000"/>
              </a:lnSpc>
            </a:pPr>
            <a:r>
              <a:rPr lang="en-US" sz="2700" b="1">
                <a:ea typeface="ＭＳ Ｐゴシック" pitchFamily="-102" charset="-128"/>
                <a:cs typeface="ＭＳ Ｐゴシック" pitchFamily="-102" charset="-128"/>
              </a:rPr>
              <a:t>one cannot remain silent and contemplative before a Dada piece. In this it is like film: </a:t>
            </a:r>
          </a:p>
          <a:p>
            <a:pPr eaLnBrk="1">
              <a:lnSpc>
                <a:spcPct val="90000"/>
              </a:lnSpc>
            </a:pPr>
            <a:r>
              <a:rPr lang="en-US" sz="2700" b="1" i="1">
                <a:ea typeface="ＭＳ Ｐゴシック" pitchFamily="-102" charset="-128"/>
                <a:cs typeface="ＭＳ Ｐゴシック" pitchFamily="-102" charset="-128"/>
              </a:rPr>
              <a:t>Compare the attitude one has to a painting:  invites contemplation</a:t>
            </a:r>
          </a:p>
          <a:p>
            <a:pPr eaLnBrk="1">
              <a:lnSpc>
                <a:spcPct val="90000"/>
              </a:lnSpc>
            </a:pPr>
            <a:r>
              <a:rPr lang="en-US" sz="2700" b="1" i="1">
                <a:ea typeface="ＭＳ Ｐゴシック" pitchFamily="-102" charset="-128"/>
                <a:cs typeface="ＭＳ Ｐゴシック" pitchFamily="-102" charset="-128"/>
              </a:rPr>
              <a:t>But with film -- no contemplation -- scene changes “My thoughts have been replaced by moving images”</a:t>
            </a:r>
          </a:p>
          <a:p>
            <a:pPr eaLnBrk="1">
              <a:lnSpc>
                <a:spcPct val="90000"/>
              </a:lnSpc>
            </a:pPr>
            <a:endParaRPr lang="en-US" sz="27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>
              <a:lnSpc>
                <a:spcPct val="90000"/>
              </a:lnSpc>
            </a:pPr>
            <a:endParaRPr lang="en-US" sz="27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7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Marcel Duchamp - Fountain</a:t>
            </a:r>
          </a:p>
        </p:txBody>
      </p:sp>
      <p:pic>
        <p:nvPicPr>
          <p:cNvPr id="54275" name="Picture 4" descr="dada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38004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1"/>
          <p:cNvSpPr txBox="1">
            <a:spLocks noChangeArrowheads="1"/>
          </p:cNvSpPr>
          <p:nvPr/>
        </p:nvSpPr>
        <p:spPr bwMode="auto">
          <a:xfrm>
            <a:off x="7543800" y="281940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Dadaism</a:t>
            </a:r>
          </a:p>
        </p:txBody>
      </p:sp>
      <p:sp>
        <p:nvSpPr>
          <p:cNvPr id="5427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1143000"/>
          </a:xfrm>
        </p:spPr>
        <p:txBody>
          <a:bodyPr/>
          <a:lstStyle/>
          <a:p>
            <a:pPr eaLnBrk="1" hangingPunct="1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Hannah Hoch (1919) </a:t>
            </a:r>
            <a:br>
              <a:rPr lang="en-US" sz="2000"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Cut with the Dada Kitchen Knife through the Last Weimar Beer-Belly Cultural Epoch in Germany</a:t>
            </a:r>
          </a:p>
        </p:txBody>
      </p:sp>
      <p:pic>
        <p:nvPicPr>
          <p:cNvPr id="56323" name="Content Placeholder 3" descr="476px-Hoch-Cut_With_the_Kitchen_Knife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67000" y="1447800"/>
            <a:ext cx="4068763" cy="512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How to make a Dada poem – by Tristan Tzara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Take a newspaper.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Take some scissors.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Choose from this paper an article of the length you want to make your poem.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Cut out the article.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Next carefully cut out each of the words that make up this article and put them all in a bag. Shake gently.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Next take out each cutting one after the other.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Copy conscientiously in the order in which they left the bag.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The poem will resemble you.</a:t>
            </a:r>
          </a:p>
          <a:p>
            <a:r>
              <a:rPr lang="en-US" sz="1800" b="1" i="1" smtClean="0">
                <a:ea typeface="ＭＳ Ｐゴシック" pitchFamily="-102" charset="-128"/>
                <a:cs typeface="ＭＳ Ｐゴシック" pitchFamily="-102" charset="-128"/>
              </a:rPr>
              <a:t>And there you are — an infinitely original author of charming sensibility even though unappreciated by the vulgar herd.</a:t>
            </a:r>
            <a:endParaRPr lang="en-US" sz="1800" b="1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85800"/>
            <a:ext cx="6453188" cy="590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Jean (Hans) Arp. Untitled (Collage with Squares Arranged according to the Laws of Chance). (1916-1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2838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914400" y="54102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Hans Arp, Collage with Squares Arranged According to the Laws of Chance (1916)</a:t>
            </a:r>
          </a:p>
        </p:txBody>
      </p:sp>
      <p:pic>
        <p:nvPicPr>
          <p:cNvPr id="60420" name="Picture 4" descr="http://www.artlex.com/ArtLex/d/images/dada.lhoo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914400"/>
            <a:ext cx="2095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2"/>
          <p:cNvSpPr txBox="1">
            <a:spLocks noChangeArrowheads="1"/>
          </p:cNvSpPr>
          <p:nvPr/>
        </p:nvSpPr>
        <p:spPr bwMode="auto">
          <a:xfrm>
            <a:off x="5486400" y="4495800"/>
            <a:ext cx="20955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Marcel Duchamp, </a:t>
            </a:r>
            <a:r>
              <a:rPr lang="en-US" i="1">
                <a:hlinkClick r:id="rId4"/>
              </a:rPr>
              <a:t>L.H.O.O.Q.</a:t>
            </a:r>
            <a:r>
              <a:rPr lang="en-US"/>
              <a:t>, 1919, rectified </a:t>
            </a:r>
            <a:r>
              <a:rPr lang="en-US">
                <a:hlinkClick r:id="rId5"/>
              </a:rPr>
              <a:t>readymade</a:t>
            </a:r>
            <a:r>
              <a:rPr lang="en-US"/>
              <a:t>, </a:t>
            </a:r>
            <a:r>
              <a:rPr lang="en-US" u="sng">
                <a:hlinkClick r:id="rId6"/>
              </a:rPr>
              <a:t>pencil</a:t>
            </a:r>
            <a:r>
              <a:rPr lang="en-US"/>
              <a:t> on a </a:t>
            </a:r>
            <a:r>
              <a:rPr lang="en-US">
                <a:hlinkClick r:id="rId7"/>
              </a:rPr>
              <a:t>reproduction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pitchFamily="-102" charset="-128"/>
                <a:cs typeface="ＭＳ Ｐゴシック" pitchFamily="-102" charset="-128"/>
              </a:rPr>
              <a:t>“It is impossible to take time for concentration or evaluation…”(119): compare:</a:t>
            </a:r>
          </a:p>
        </p:txBody>
      </p:sp>
      <p:sp>
        <p:nvSpPr>
          <p:cNvPr id="61443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August Stramm</a:t>
            </a:r>
          </a:p>
        </p:txBody>
      </p:sp>
      <p:sp>
        <p:nvSpPr>
          <p:cNvPr id="61444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Battlefield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  	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  	Yielding clod lulls iron off to sleep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bloods clot the patches where they oozed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rusts crumble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fleshes slime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sucking lusts around decay.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Murder on murder blinks</a:t>
            </a:r>
          </a:p>
          <a:p>
            <a:pPr eaLnBrk="1" hangingPunct="1"/>
            <a:r>
              <a:rPr lang="en-US" sz="1800" b="1">
                <a:ea typeface="ＭＳ Ｐゴシック" pitchFamily="-102" charset="-128"/>
                <a:cs typeface="ＭＳ Ｐゴシック" pitchFamily="-102" charset="-128"/>
              </a:rPr>
              <a:t>in childish eyes. </a:t>
            </a:r>
          </a:p>
          <a:p>
            <a:pPr eaLnBrk="1" hangingPunct="1"/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61445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2000" y="1219200"/>
            <a:ext cx="4041775" cy="639763"/>
          </a:xfrm>
        </p:spPr>
        <p:txBody>
          <a:bodyPr/>
          <a:lstStyle/>
          <a:p>
            <a:pPr eaLnBrk="1" hangingPunct="1"/>
            <a:r>
              <a:rPr lang="en-US" sz="1800">
                <a:ea typeface="ＭＳ Ｐゴシック" pitchFamily="-102" charset="-128"/>
                <a:cs typeface="ＭＳ Ｐゴシック" pitchFamily="-102" charset="-128"/>
              </a:rPr>
              <a:t>Rilke – </a:t>
            </a:r>
            <a:r>
              <a:rPr lang="en-US" sz="1800" i="1">
                <a:ea typeface="ＭＳ Ｐゴシック" pitchFamily="-102" charset="-128"/>
                <a:cs typeface="ＭＳ Ｐゴシック" pitchFamily="-102" charset="-128"/>
              </a:rPr>
              <a:t>Das Einhorn </a:t>
            </a:r>
            <a:r>
              <a:rPr lang="en-US" sz="1800">
                <a:ea typeface="ＭＳ Ｐゴシック" pitchFamily="-102" charset="-128"/>
                <a:cs typeface="ＭＳ Ｐゴシック" pitchFamily="-102" charset="-128"/>
              </a:rPr>
              <a:t>(The Unicorn) in Sonnets to Orpheus, II-4</a:t>
            </a:r>
          </a:p>
        </p:txBody>
      </p:sp>
      <p:sp>
        <p:nvSpPr>
          <p:cNvPr id="61446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1828800"/>
            <a:ext cx="4041775" cy="4800600"/>
          </a:xfrm>
        </p:spPr>
        <p:txBody>
          <a:bodyPr/>
          <a:lstStyle/>
          <a:p>
            <a:pPr eaLnBrk="1" hangingPunct="1">
              <a:buFont typeface="Arial" pitchFamily="-102" charset="0"/>
              <a:buNone/>
            </a:pPr>
            <a:endParaRPr lang="en-US" sz="13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O this is the beast who does not exist.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They didn't know that, and in any case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--with its stance, its arched neck and easy grace,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the light of its limpid gaze --they could not resist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endParaRPr lang="en-US" sz="13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but loved it though, indeed, it was not. Yet since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they always gave it room, the pure beast persisted.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And in that loving space, clear and unfenced,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reared it's head freely and hardly needed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endParaRPr lang="en-US" sz="13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to exist. They fed it not with grain nor chaff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but fortified and nourished it solely with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the notion that it might yet come to pass,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endParaRPr lang="en-US" sz="13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so that, at length, it grew a single shaft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upon it's brow and to a virgin came</a:t>
            </a:r>
          </a:p>
          <a:p>
            <a:pPr eaLnBrk="1" hangingPunct="1">
              <a:spcBef>
                <a:spcPct val="0"/>
              </a:spcBef>
              <a:buFont typeface="Arial" pitchFamily="-102" charset="0"/>
              <a:buNone/>
            </a:pPr>
            <a:r>
              <a:rPr lang="en-US" sz="1300" b="1">
                <a:ea typeface="ＭＳ Ｐゴシック" pitchFamily="-102" charset="-128"/>
                <a:cs typeface="ＭＳ Ｐゴシック" pitchFamily="-102" charset="-128"/>
              </a:rPr>
              <a:t>and dwelled in her and in her silvered glass</a:t>
            </a:r>
            <a:r>
              <a:rPr lang="en-US" sz="1200" b="1">
                <a:ea typeface="ＭＳ Ｐゴシック" pitchFamily="-102" charset="-128"/>
                <a:cs typeface="ＭＳ Ｐゴシック" pitchFamily="-102" charset="-128"/>
              </a:rPr>
              <a:t>.</a:t>
            </a:r>
          </a:p>
          <a:p>
            <a:pPr>
              <a:buFont typeface="Arial" pitchFamily="-102" charset="0"/>
              <a:buNone/>
            </a:pPr>
            <a:r>
              <a:rPr lang="en-US" sz="1200" b="1" i="1">
                <a:ea typeface="ＭＳ Ｐゴシック" pitchFamily="-102" charset="-128"/>
                <a:cs typeface="ＭＳ Ｐゴシック" pitchFamily="-102" charset="-128"/>
              </a:rPr>
              <a:t>[Und die gab solche Stärke an das Tier, </a:t>
            </a:r>
          </a:p>
          <a:p>
            <a:pPr>
              <a:buFont typeface="Arial" pitchFamily="-102" charset="0"/>
              <a:buNone/>
            </a:pPr>
            <a:r>
              <a:rPr lang="en-US" sz="1200" b="1" i="1">
                <a:ea typeface="ＭＳ Ｐゴシック" pitchFamily="-102" charset="-128"/>
                <a:cs typeface="ＭＳ Ｐゴシック" pitchFamily="-102" charset="-128"/>
              </a:rPr>
              <a:t>daβ es aus sich ein Stirnhorn trieb. Ein Horn. </a:t>
            </a:r>
          </a:p>
          <a:p>
            <a:pPr>
              <a:buFont typeface="Arial" pitchFamily="-102" charset="0"/>
              <a:buNone/>
            </a:pPr>
            <a:r>
              <a:rPr lang="en-US" sz="1200" b="1" i="1">
                <a:ea typeface="ＭＳ Ｐゴシック" pitchFamily="-102" charset="-128"/>
                <a:cs typeface="ＭＳ Ｐゴシック" pitchFamily="-102" charset="-128"/>
              </a:rPr>
              <a:t>Zu einer Jungfrau kam es weiβ herbei –</a:t>
            </a:r>
            <a:br>
              <a:rPr lang="en-US" sz="1200" b="1" i="1"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1200" b="1" i="1">
                <a:ea typeface="ＭＳ Ｐゴシック" pitchFamily="-102" charset="-128"/>
                <a:cs typeface="ＭＳ Ｐゴシック" pitchFamily="-102" charset="-128"/>
              </a:rPr>
              <a:t>und war im Silber-Spiegel und in ihr.</a:t>
            </a:r>
            <a:r>
              <a:rPr lang="en-US" sz="1200" b="1">
                <a:ea typeface="ＭＳ Ｐゴシック" pitchFamily="-102" charset="-128"/>
                <a:cs typeface="ＭＳ Ｐゴシック" pitchFamily="-102" charset="-128"/>
              </a:rPr>
              <a:t>] </a:t>
            </a:r>
          </a:p>
          <a:p>
            <a:pPr eaLnBrk="1" hangingPunct="1">
              <a:spcBef>
                <a:spcPct val="0"/>
              </a:spcBef>
            </a:pPr>
            <a:endParaRPr lang="en-US" sz="1200" b="1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PART XVIII</a:t>
            </a:r>
          </a:p>
          <a:p>
            <a:pPr eaLnBrk="1">
              <a:lnSpc>
                <a:spcPct val="80000"/>
              </a:lnSpc>
            </a:pPr>
            <a:r>
              <a:rPr lang="en-US" sz="2200" b="1" i="1">
                <a:ea typeface="ＭＳ Ｐゴシック" pitchFamily="-102" charset="-128"/>
                <a:cs typeface="ＭＳ Ｐゴシック" pitchFamily="-102" charset="-128"/>
              </a:rPr>
              <a:t>film is appropriated by its audience,  in the way that architecture is; mastered not by contemplation but by appropriation</a:t>
            </a:r>
          </a:p>
          <a:p>
            <a:pPr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this is in response to the “film produces distraction” attack: the film goer is an absent minded critic.</a:t>
            </a:r>
          </a:p>
          <a:p>
            <a:pPr eaLnBrk="1">
              <a:lnSpc>
                <a:spcPct val="80000"/>
              </a:lnSpc>
            </a:pPr>
            <a:endParaRPr lang="en-US" sz="22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EPILOGUE --XIX</a:t>
            </a:r>
          </a:p>
          <a:p>
            <a:pPr eaLnBrk="1">
              <a:lnSpc>
                <a:spcPct val="80000"/>
              </a:lnSpc>
            </a:pPr>
            <a:r>
              <a:rPr lang="en-US" sz="2200" b="1" i="1">
                <a:ea typeface="ＭＳ Ｐゴシック" pitchFamily="-102" charset="-128"/>
                <a:cs typeface="ＭＳ Ｐゴシック" pitchFamily="-102" charset="-128"/>
              </a:rPr>
              <a:t>fascism IS AN ATTEMPT TO GIVE THE MASSES THE CHANCE TO EXPRESS THEMSELVES (WITHOUT CHANGING PROPERTY RELATIONS)</a:t>
            </a:r>
          </a:p>
          <a:p>
            <a:pPr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introduction of aesthetics into politics</a:t>
            </a:r>
          </a:p>
          <a:p>
            <a:pPr eaLnBrk="1">
              <a:lnSpc>
                <a:spcPct val="80000"/>
              </a:lnSpc>
            </a:pPr>
            <a:r>
              <a:rPr lang="en-US" sz="2200" b="1" i="1">
                <a:ea typeface="ＭＳ Ｐゴシック" pitchFamily="-102" charset="-128"/>
                <a:cs typeface="ＭＳ Ｐゴシック" pitchFamily="-102" charset="-128"/>
              </a:rPr>
              <a:t>produce ritual values</a:t>
            </a:r>
          </a:p>
          <a:p>
            <a:pPr eaLnBrk="1">
              <a:lnSpc>
                <a:spcPct val="80000"/>
              </a:lnSpc>
            </a:pPr>
            <a:r>
              <a:rPr lang="en-US" sz="2200" b="1">
                <a:ea typeface="ＭＳ Ｐゴシック" pitchFamily="-102" charset="-128"/>
                <a:cs typeface="ＭＳ Ｐゴシック" pitchFamily="-102" charset="-128"/>
              </a:rPr>
              <a:t>necessarily requires war --</a:t>
            </a:r>
            <a:endParaRPr lang="en-US" sz="22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Important Works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Zur Kritik der Gewalt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Critique of Violence 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/ 1921).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Goethes Wahlverwandtschaften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Goethe's Elective Affinities 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/ 1922).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Ursprung des Deutschen Trauerspiels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Origin of German Tragic Drama [Mourning Play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] / 1928).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Einbahnstraße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One Way Street 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/ 1928).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Das Kunstwerk im Zeitalter Seiner Technischen Reproduzierbarkeit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 i="1">
                <a:ea typeface="ＭＳ Ｐゴシック" pitchFamily="-102" charset="-128"/>
                <a:cs typeface="ＭＳ Ｐゴシック" pitchFamily="-102" charset="-128"/>
              </a:rPr>
              <a:t>The Work of Art in the Age of Mechanical Reproduction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 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/ 1936).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Berliner Kindheit um 1900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Berlin Childhood around 1900 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/ 1950, published posthumously).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Über den Begriff der Geschichte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On the Concept of History / Theses on the Philosophy of History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) / 1939, published posthumously).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Das Paris des Second Empire bei Baudelaire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 (</a:t>
            </a:r>
            <a:r>
              <a:rPr lang="en-US" sz="2000" b="1">
                <a:ea typeface="ＭＳ Ｐゴシック" pitchFamily="-102" charset="-128"/>
                <a:cs typeface="ＭＳ Ｐゴシック" pitchFamily="-102" charset="-128"/>
              </a:rPr>
              <a:t>The Paris of the Second Empire in Baudelaire 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/ 1938). (“Arcades Project”)</a:t>
            </a:r>
          </a:p>
          <a:p>
            <a:pPr eaLnBrk="1" hangingPunct="1">
              <a:lnSpc>
                <a:spcPct val="80000"/>
              </a:lnSpc>
            </a:pPr>
            <a:endParaRPr lang="en-US" sz="20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Boccioni – Unique Forms of Continuity in Space</a:t>
            </a:r>
          </a:p>
        </p:txBody>
      </p:sp>
      <p:pic>
        <p:nvPicPr>
          <p:cNvPr id="64515" name="Content Placeholder 3" descr="boccioni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64279" r="-64279"/>
          <a:stretch>
            <a:fillRect/>
          </a:stretch>
        </p:blipFill>
        <p:spPr>
          <a:xfrm>
            <a:off x="304800" y="1752600"/>
            <a:ext cx="8382000" cy="4610100"/>
          </a:xfrm>
        </p:spPr>
      </p:pic>
      <p:pic>
        <p:nvPicPr>
          <p:cNvPr id="6451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306800" y="-12115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154400" y="-12115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60638"/>
            <a:ext cx="572928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3213" y="3200400"/>
            <a:ext cx="2490787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4572000" y="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"We declare that the splendor of the world has been enriched by a new beauty: the beauty of speed. A racing automobile with its bonnet adorned with great tubes like serpents with explosive breath ... a roaring motor car which seems to run on machine-gun fire, is more beautiful than the Victory of Samothrace.” (Marinetti)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The Uses of/for Film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2" charset="-128"/>
                <a:cs typeface="ＭＳ Ｐゴシック" pitchFamily="-102" charset="-128"/>
                <a:hlinkClick r:id="rId2"/>
              </a:rPr>
              <a:t>Opening of </a:t>
            </a:r>
            <a:r>
              <a:rPr lang="en-US" i="1" smtClean="0">
                <a:ea typeface="ＭＳ Ｐゴシック" pitchFamily="-102" charset="-128"/>
                <a:cs typeface="ＭＳ Ｐゴシック" pitchFamily="-102" charset="-128"/>
                <a:hlinkClick r:id="rId2"/>
              </a:rPr>
              <a:t>Triumph of the Will</a:t>
            </a:r>
            <a:endParaRPr lang="en-US" smtClean="0">
              <a:ea typeface="ＭＳ Ｐゴシック" pitchFamily="-102" charset="-128"/>
              <a:cs typeface="ＭＳ Ｐゴシック" pitchFamily="-102" charset="-128"/>
              <a:hlinkClick r:id="rId2"/>
            </a:endParaRPr>
          </a:p>
          <a:p>
            <a:endParaRPr lang="en-US" smtClean="0">
              <a:ea typeface="ＭＳ Ｐゴシック" pitchFamily="-102" charset="-128"/>
              <a:cs typeface="ＭＳ Ｐゴシック" pitchFamily="-102" charset="-128"/>
              <a:hlinkClick r:id="rId2"/>
            </a:endParaRPr>
          </a:p>
          <a:p>
            <a:r>
              <a:rPr lang="en-US" smtClean="0">
                <a:ea typeface="ＭＳ Ｐゴシック" pitchFamily="-102" charset="-128"/>
                <a:cs typeface="ＭＳ Ｐゴシック" pitchFamily="-102" charset="-128"/>
                <a:hlinkClick r:id="rId2"/>
              </a:rPr>
              <a:t>http://www.youtube.com/watch?v=BrGHFvqkcKg</a:t>
            </a:r>
            <a:endParaRPr lang="en-US" smtClean="0">
              <a:ea typeface="ＭＳ Ｐゴシック" pitchFamily="-102" charset="-128"/>
              <a:cs typeface="ＭＳ Ｐゴシック" pitchFamily="-102" charset="-128"/>
            </a:endParaRPr>
          </a:p>
          <a:p>
            <a:endParaRPr lang="en-US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  <p:pic>
        <p:nvPicPr>
          <p:cNvPr id="20483" name="Content Placeholder 3" descr="Benjamin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1752600"/>
            <a:ext cx="2979738" cy="4525963"/>
          </a:xfrm>
        </p:spPr>
      </p:pic>
      <p:pic>
        <p:nvPicPr>
          <p:cNvPr id="20484" name="Picture 4" descr="WB.194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362200"/>
            <a:ext cx="2540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u="sng" smtClean="0">
                <a:ea typeface="ＭＳ Ｐゴシック" pitchFamily="-102" charset="-128"/>
                <a:cs typeface="ＭＳ Ｐゴシック" pitchFamily="-102" charset="-128"/>
              </a:rPr>
              <a:t>Work of Art in the Age of Mechanical Reproduction</a:t>
            </a:r>
            <a:endParaRPr lang="en-US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 eaLnBrk="1">
              <a:lnSpc>
                <a:spcPct val="90000"/>
              </a:lnSpc>
            </a:pPr>
            <a:r>
              <a:rPr lang="en-US" sz="2700" b="1" smtClean="0">
                <a:ea typeface="ＭＳ Ｐゴシック" pitchFamily="-102" charset="-128"/>
                <a:cs typeface="ＭＳ Ｐゴシック" pitchFamily="-102" charset="-128"/>
              </a:rPr>
              <a:t>I. Marx :infrastructure and super structure</a:t>
            </a:r>
          </a:p>
          <a:p>
            <a:pPr lvl="1" eaLnBrk="1">
              <a:lnSpc>
                <a:spcPct val="90000"/>
              </a:lnSpc>
            </a:pPr>
            <a:r>
              <a:rPr lang="en-US" sz="2400" b="1" i="1" smtClean="0"/>
              <a:t>note that Marx thought that the tendencies of exploitation would put an end to capitalism</a:t>
            </a:r>
          </a:p>
          <a:p>
            <a:pPr lvl="1" eaLnBrk="1">
              <a:lnSpc>
                <a:spcPct val="90000"/>
              </a:lnSpc>
            </a:pPr>
            <a:r>
              <a:rPr lang="en-US" sz="2400" b="1" i="1" smtClean="0"/>
              <a:t>importance of the idea of production and reproduction</a:t>
            </a:r>
          </a:p>
          <a:p>
            <a:pPr eaLnBrk="1">
              <a:lnSpc>
                <a:spcPct val="90000"/>
              </a:lnSpc>
            </a:pPr>
            <a:r>
              <a:rPr lang="en-US" sz="2700" b="1" i="1" smtClean="0">
                <a:ea typeface="ＭＳ Ｐゴシック" pitchFamily="-102" charset="-128"/>
                <a:cs typeface="ＭＳ Ｐゴシック" pitchFamily="-102" charset="-128"/>
              </a:rPr>
              <a:t>WB argues that superstructure change takes place more slowly than in infrastructure</a:t>
            </a:r>
          </a:p>
          <a:p>
            <a:pPr lvl="1" eaLnBrk="1">
              <a:lnSpc>
                <a:spcPct val="90000"/>
              </a:lnSpc>
            </a:pPr>
            <a:r>
              <a:rPr lang="en-US" sz="2400" b="1" smtClean="0"/>
              <a:t>his question: how has changed production of art changed the significance of art in or lives</a:t>
            </a:r>
          </a:p>
          <a:p>
            <a:pPr lvl="1" eaLnBrk="1">
              <a:lnSpc>
                <a:spcPct val="90000"/>
              </a:lnSpc>
            </a:pPr>
            <a:r>
              <a:rPr lang="en-US" sz="2400" b="1" i="1" smtClean="0"/>
              <a:t>this is what he calls the politics of art</a:t>
            </a:r>
          </a:p>
          <a:p>
            <a:pPr eaLnBrk="1" hangingPunct="1">
              <a:lnSpc>
                <a:spcPct val="90000"/>
              </a:lnSpc>
            </a:pPr>
            <a:endParaRPr lang="en-US" sz="270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90000"/>
              </a:lnSpc>
            </a:pPr>
            <a:r>
              <a:rPr lang="en-US" b="1">
                <a:ea typeface="ＭＳ Ｐゴシック" pitchFamily="-102" charset="-128"/>
                <a:cs typeface="ＭＳ Ｐゴシック" pitchFamily="-102" charset="-128"/>
              </a:rPr>
              <a:t>PART II:</a:t>
            </a:r>
          </a:p>
          <a:p>
            <a:pPr eaLnBrk="1">
              <a:lnSpc>
                <a:spcPct val="90000"/>
              </a:lnSpc>
            </a:pPr>
            <a:r>
              <a:rPr lang="en-US" b="1" i="1">
                <a:ea typeface="ＭＳ Ｐゴシック" pitchFamily="-102" charset="-128"/>
                <a:cs typeface="ＭＳ Ｐゴシック" pitchFamily="-102" charset="-128"/>
              </a:rPr>
              <a:t>art can always be reproduced (copies and so forth)</a:t>
            </a:r>
          </a:p>
          <a:p>
            <a:pPr eaLnBrk="1">
              <a:lnSpc>
                <a:spcPct val="90000"/>
              </a:lnSpc>
            </a:pPr>
            <a:r>
              <a:rPr lang="en-US" b="1" i="1">
                <a:ea typeface="ＭＳ Ｐゴシック" pitchFamily="-102" charset="-128"/>
                <a:cs typeface="ＭＳ Ｐゴシック" pitchFamily="-102" charset="-128"/>
              </a:rPr>
              <a:t>but with lithography we have something where the art exists ONLY as a copy</a:t>
            </a:r>
          </a:p>
          <a:p>
            <a:pPr eaLnBrk="1">
              <a:lnSpc>
                <a:spcPct val="90000"/>
              </a:lnSpc>
            </a:pPr>
            <a:r>
              <a:rPr lang="en-US" b="1">
                <a:ea typeface="ＭＳ Ｐゴシック" pitchFamily="-102" charset="-128"/>
                <a:cs typeface="ＭＳ Ｐゴシック" pitchFamily="-102" charset="-128"/>
              </a:rPr>
              <a:t>why should this be important? - speed;: with film it can keep pace with speech: change . Two matters of importance: reproduction of works of art (posters); and film</a:t>
            </a:r>
          </a:p>
          <a:p>
            <a:pPr eaLnBrk="1" hangingPunct="1">
              <a:lnSpc>
                <a:spcPct val="90000"/>
              </a:lnSpc>
            </a:pP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 Part III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562600"/>
          </a:xfrm>
        </p:spPr>
        <p:txBody>
          <a:bodyPr/>
          <a:lstStyle/>
          <a:p>
            <a:pPr eaLnBrk="1">
              <a:buFont typeface="Arial" pitchFamily="-102" charset="0"/>
              <a:buNone/>
            </a:pPr>
            <a:endParaRPr lang="en-US" sz="1400" b="1" smtClean="0">
              <a:ea typeface="ＭＳ Ｐゴシック" pitchFamily="-102" charset="-128"/>
              <a:cs typeface="ＭＳ Ｐゴシック" pitchFamily="-102" charset="-128"/>
            </a:endParaRPr>
          </a:p>
          <a:p>
            <a:pPr eaLnBrk="1"/>
            <a:r>
              <a:rPr lang="en-US" sz="1600" b="1" i="1" u="sng" smtClean="0">
                <a:ea typeface="ＭＳ Ｐゴシック" pitchFamily="-102" charset="-128"/>
                <a:cs typeface="ＭＳ Ｐゴシック" pitchFamily="-102" charset="-128"/>
              </a:rPr>
              <a:t>original</a:t>
            </a:r>
            <a:r>
              <a:rPr lang="en-US" sz="1600" b="1" i="1" smtClean="0">
                <a:ea typeface="ＭＳ Ｐゴシック" pitchFamily="-102" charset="-128"/>
                <a:cs typeface="ＭＳ Ｐゴシック" pitchFamily="-102" charset="-128"/>
              </a:rPr>
              <a:t> work of art has a unique existence: “presence in time and space” </a:t>
            </a:r>
          </a:p>
          <a:p>
            <a:pPr lvl="1" eaLnBrk="1"/>
            <a:r>
              <a:rPr lang="en-US" sz="1600" b="1" smtClean="0"/>
              <a:t>includes changes; ownership</a:t>
            </a:r>
          </a:p>
          <a:p>
            <a:pPr eaLnBrk="1"/>
            <a:r>
              <a:rPr lang="en-US" sz="1600" b="1" i="1" smtClean="0">
                <a:ea typeface="ＭＳ Ｐゴシック" pitchFamily="-102" charset="-128"/>
                <a:cs typeface="ＭＳ Ｐゴシック" pitchFamily="-102" charset="-128"/>
              </a:rPr>
              <a:t>the concept of </a:t>
            </a:r>
            <a:r>
              <a:rPr lang="en-US" sz="1600" b="1" i="1" u="sng" smtClean="0">
                <a:ea typeface="ＭＳ Ｐゴシック" pitchFamily="-102" charset="-128"/>
                <a:cs typeface="ＭＳ Ｐゴシック" pitchFamily="-102" charset="-128"/>
              </a:rPr>
              <a:t>authenticity</a:t>
            </a:r>
            <a:r>
              <a:rPr lang="en-US" sz="1600" b="1" i="1" smtClean="0">
                <a:ea typeface="ＭＳ Ｐゴシック" pitchFamily="-102" charset="-128"/>
                <a:cs typeface="ＭＳ Ｐゴシック" pitchFamily="-102" charset="-128"/>
              </a:rPr>
              <a:t> : “the essence that is transmittable from its beginning, running from its duration to the history it has experienced”</a:t>
            </a:r>
          </a:p>
          <a:p>
            <a:pPr lvl="1" eaLnBrk="1"/>
            <a:r>
              <a:rPr lang="en-US" sz="1600" b="1" smtClean="0"/>
              <a:t>authenticity gives us a notion of history:  when it is challenged, then the sense if history and time is challenged.</a:t>
            </a:r>
          </a:p>
          <a:p>
            <a:pPr eaLnBrk="1"/>
            <a:r>
              <a:rPr lang="en-US" sz="1600" b="1" smtClean="0">
                <a:ea typeface="ＭＳ Ｐゴシック" pitchFamily="-102" charset="-128"/>
                <a:cs typeface="ＭＳ Ｐゴシック" pitchFamily="-102" charset="-128"/>
              </a:rPr>
              <a:t>two forms of reproduction:  manual and mechanical</a:t>
            </a:r>
          </a:p>
          <a:p>
            <a:pPr lvl="1" eaLnBrk="1"/>
            <a:r>
              <a:rPr lang="en-US" sz="1600" b="1" i="1" smtClean="0"/>
              <a:t>against the manual the original preserves its authenticity</a:t>
            </a:r>
          </a:p>
          <a:p>
            <a:pPr lvl="1" eaLnBrk="1"/>
            <a:r>
              <a:rPr lang="en-US" sz="1600" b="1" i="1" smtClean="0"/>
              <a:t>less so against the mechanical</a:t>
            </a:r>
          </a:p>
          <a:p>
            <a:pPr lvl="2" eaLnBrk="1"/>
            <a:r>
              <a:rPr lang="en-US" sz="1600" b="1" smtClean="0">
                <a:ea typeface="ＭＳ Ｐゴシック" pitchFamily="-102" charset="-128"/>
              </a:rPr>
              <a:t>here the process does not depend on the original</a:t>
            </a:r>
          </a:p>
          <a:p>
            <a:pPr lvl="2" eaLnBrk="1"/>
            <a:r>
              <a:rPr lang="en-US" sz="1600" b="1" smtClean="0">
                <a:ea typeface="ＭＳ Ｐゴシック" pitchFamily="-102" charset="-128"/>
              </a:rPr>
              <a:t>and: the copy can move into venues which are new: can “meet the beholder.” 220</a:t>
            </a:r>
          </a:p>
          <a:p>
            <a:pPr eaLnBrk="1"/>
            <a:endParaRPr lang="en-US" sz="1600" b="1" i="1" smtClean="0">
              <a:ea typeface="ＭＳ Ｐゴシック" pitchFamily="-102" charset="-128"/>
              <a:cs typeface="ＭＳ Ｐゴシック" pitchFamily="-102" charset="-128"/>
            </a:endParaRPr>
          </a:p>
          <a:p>
            <a:pPr eaLnBrk="1"/>
            <a:r>
              <a:rPr lang="en-US" sz="1600" b="1" i="1" smtClean="0">
                <a:ea typeface="ＭＳ Ｐゴシック" pitchFamily="-102" charset="-128"/>
                <a:cs typeface="ＭＳ Ｐゴシック" pitchFamily="-102" charset="-128"/>
              </a:rPr>
              <a:t>what do we loose when art is mechanically reproduced: its ”aura”</a:t>
            </a:r>
          </a:p>
          <a:p>
            <a:pPr lvl="1" eaLnBrk="1"/>
            <a:r>
              <a:rPr lang="en-US" sz="1600" b="1" smtClean="0"/>
              <a:t>art detached from tradition</a:t>
            </a:r>
          </a:p>
          <a:p>
            <a:pPr lvl="1" eaLnBrk="1"/>
            <a:r>
              <a:rPr lang="en-US" sz="1600" b="1" smtClean="0"/>
              <a:t>many copies give it a plural rather than singular existence</a:t>
            </a:r>
          </a:p>
          <a:p>
            <a:pPr lvl="2" eaLnBrk="1"/>
            <a:r>
              <a:rPr lang="en-US" sz="1600" b="1" smtClean="0">
                <a:ea typeface="ＭＳ Ｐゴシック" pitchFamily="-102" charset="-128"/>
              </a:rPr>
              <a:t>shattering of tradition </a:t>
            </a:r>
          </a:p>
          <a:p>
            <a:pPr eaLnBrk="1"/>
            <a:r>
              <a:rPr lang="en-US" sz="1600" b="1" i="1" smtClean="0">
                <a:ea typeface="ＭＳ Ｐゴシック" pitchFamily="-102" charset="-128"/>
                <a:cs typeface="ＭＳ Ｐゴシック" pitchFamily="-102" charset="-128"/>
              </a:rPr>
              <a:t>linked by WB with contemporary mass movements</a:t>
            </a:r>
          </a:p>
          <a:p>
            <a:pPr lvl="1" eaLnBrk="1"/>
            <a:r>
              <a:rPr lang="en-US" sz="1600" b="1" smtClean="0"/>
              <a:t>FILM liquidates the past:  cites Abel Gance:  </a:t>
            </a:r>
            <a:r>
              <a:rPr lang="en-US" sz="1400" smtClean="0">
                <a:hlinkClick r:id="rId3"/>
              </a:rPr>
              <a:t>http://www.youtube.com/watch?v=3dzlP5pfXK4</a:t>
            </a:r>
            <a:endParaRPr lang="en-US" sz="1400" smtClean="0"/>
          </a:p>
          <a:p>
            <a:pPr eaLnBrk="1" hangingPunct="1"/>
            <a:endParaRPr lang="en-US" sz="140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2" charset="-128"/>
                <a:cs typeface="ＭＳ Ｐゴシック" pitchFamily="-102" charset="-128"/>
              </a:rPr>
              <a:t>Aura?</a:t>
            </a:r>
          </a:p>
        </p:txBody>
      </p:sp>
      <p:pic>
        <p:nvPicPr>
          <p:cNvPr id="4" name="Content Placeholder 3" descr="fw827_b~Campbell-s-Soup-I-1968-Poster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4800" y="2971800"/>
            <a:ext cx="1426464" cy="2377440"/>
          </a:xfrm>
          <a:blipFill dpi="0" rotWithShape="1">
            <a:blip r:embed="rId4"/>
            <a:srcRect/>
            <a:tile tx="12700" ty="0" sx="100000" sy="100000" flip="none" algn="tl"/>
          </a:blipFill>
        </p:spPr>
      </p:pic>
      <p:pic>
        <p:nvPicPr>
          <p:cNvPr id="28676" name="Picture 4" descr="2599_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895600"/>
            <a:ext cx="23780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warhol soup can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2895600"/>
            <a:ext cx="156686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914400" y="5562600"/>
            <a:ext cx="2133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02" charset="0"/>
              </a:rPr>
              <a:t> by Andy Warhol – silkscreen and hand; sold for $11.7M in 2006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4038600" y="5562600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02" charset="0"/>
              </a:rPr>
              <a:t>Poster of painting by AW –sells for $5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6629400" y="5486400"/>
            <a:ext cx="1752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02" charset="0"/>
              </a:rPr>
              <a:t>Campbell Tomato Soup Can –sells for $1.35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PART IV:</a:t>
            </a:r>
          </a:p>
          <a:p>
            <a:pPr eaLnBrk="1">
              <a:lnSpc>
                <a:spcPct val="80000"/>
              </a:lnSpc>
            </a:pPr>
            <a:r>
              <a:rPr lang="en-US" sz="1500" b="1" i="1">
                <a:ea typeface="ＭＳ Ｐゴシック" pitchFamily="-102" charset="-128"/>
                <a:cs typeface="ＭＳ Ｐゴシック" pitchFamily="-102" charset="-128"/>
              </a:rPr>
              <a:t>sense perception change over time</a:t>
            </a:r>
          </a:p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sense perception is learned and taught</a:t>
            </a:r>
          </a:p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the contemporary change is the decay of the aura</a:t>
            </a:r>
          </a:p>
          <a:p>
            <a:pPr eaLnBrk="1">
              <a:lnSpc>
                <a:spcPct val="80000"/>
              </a:lnSpc>
            </a:pPr>
            <a:r>
              <a:rPr lang="en-US" sz="1500" b="1" i="1">
                <a:ea typeface="ＭＳ Ｐゴシック" pitchFamily="-102" charset="-128"/>
                <a:cs typeface="ＭＳ Ｐゴシック" pitchFamily="-102" charset="-128"/>
              </a:rPr>
              <a:t>desire of the masses to get closer, to ”get ahold of an object a very close range</a:t>
            </a:r>
          </a:p>
          <a:p>
            <a:pPr lvl="1" eaLnBrk="1">
              <a:lnSpc>
                <a:spcPct val="80000"/>
              </a:lnSpc>
            </a:pPr>
            <a:r>
              <a:rPr lang="en-US" sz="1300"/>
              <a:t>this requires the “Armed eye” -- i.e. transitorines and reproducibility</a:t>
            </a:r>
          </a:p>
          <a:p>
            <a:pPr eaLnBrk="1">
              <a:lnSpc>
                <a:spcPct val="80000"/>
              </a:lnSpc>
            </a:pPr>
            <a:r>
              <a:rPr lang="en-US" sz="1500" b="1" i="1">
                <a:ea typeface="ＭＳ Ｐゴシック" pitchFamily="-102" charset="-128"/>
                <a:cs typeface="ＭＳ Ｐゴシック" pitchFamily="-102" charset="-128"/>
              </a:rPr>
              <a:t>universal equality of things -- everything is like everything else</a:t>
            </a:r>
          </a:p>
          <a:p>
            <a:pPr lvl="1" eaLnBrk="1">
              <a:lnSpc>
                <a:spcPct val="80000"/>
              </a:lnSpc>
            </a:pPr>
            <a:r>
              <a:rPr lang="en-US" sz="1300"/>
              <a:t>corresponds to statistics </a:t>
            </a:r>
          </a:p>
          <a:p>
            <a:pPr eaLnBrk="1">
              <a:lnSpc>
                <a:spcPct val="80000"/>
              </a:lnSpc>
            </a:pPr>
            <a:endParaRPr lang="en-US" sz="1500" b="1">
              <a:ea typeface="ＭＳ Ｐゴシック" pitchFamily="-102" charset="-128"/>
              <a:cs typeface="ＭＳ Ｐゴシック" pitchFamily="-102" charset="-128"/>
            </a:endParaRPr>
          </a:p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PART V:</a:t>
            </a:r>
          </a:p>
          <a:p>
            <a:pPr eaLnBrk="1">
              <a:lnSpc>
                <a:spcPct val="80000"/>
              </a:lnSpc>
            </a:pPr>
            <a:r>
              <a:rPr lang="en-US" sz="1500" b="1" i="1">
                <a:ea typeface="ＭＳ Ｐゴシック" pitchFamily="-102" charset="-128"/>
                <a:cs typeface="ＭＳ Ｐゴシック" pitchFamily="-102" charset="-128"/>
              </a:rPr>
              <a:t>idea of a tradition:  changeable but a guarantee of uniqueness </a:t>
            </a:r>
          </a:p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has its basis in ritual -- in doing something, in a kind of use</a:t>
            </a:r>
          </a:p>
          <a:p>
            <a:pPr eaLnBrk="1">
              <a:lnSpc>
                <a:spcPct val="80000"/>
              </a:lnSpc>
            </a:pPr>
            <a:r>
              <a:rPr lang="en-US" sz="1500" b="1" i="1">
                <a:ea typeface="ＭＳ Ｐゴシック" pitchFamily="-102" charset="-128"/>
                <a:cs typeface="ＭＳ Ｐゴシック" pitchFamily="-102" charset="-128"/>
              </a:rPr>
              <a:t>with mechanical reproduction, art responds by developing the idea of art for art</a:t>
            </a:r>
          </a:p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what do we make of this change </a:t>
            </a:r>
          </a:p>
          <a:p>
            <a:pPr eaLnBrk="1">
              <a:lnSpc>
                <a:spcPct val="80000"/>
              </a:lnSpc>
            </a:pPr>
            <a:r>
              <a:rPr lang="en-US" sz="1500" b="1" i="1">
                <a:ea typeface="ＭＳ Ｐゴシック" pitchFamily="-102" charset="-128"/>
                <a:cs typeface="ＭＳ Ｐゴシック" pitchFamily="-102" charset="-128"/>
              </a:rPr>
              <a:t>mechanical reproduction emancipates art from its parasitic dependence on ritual</a:t>
            </a:r>
          </a:p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we move from art reproduced to art made for reproduction</a:t>
            </a:r>
          </a:p>
          <a:p>
            <a:pPr lvl="1" eaLnBrk="1">
              <a:lnSpc>
                <a:spcPct val="80000"/>
              </a:lnSpc>
            </a:pPr>
            <a:r>
              <a:rPr lang="en-US" sz="1300" b="1" i="1"/>
              <a:t>footnote:  film and the need for amass audience (the “gross”) -- advent of sound film at first reinforces national boundaries but also reinfuses capital into the film making process</a:t>
            </a:r>
          </a:p>
          <a:p>
            <a:pPr eaLnBrk="1">
              <a:lnSpc>
                <a:spcPct val="80000"/>
              </a:lnSpc>
            </a:pPr>
            <a:r>
              <a:rPr lang="en-US" sz="1500" b="1">
                <a:ea typeface="ＭＳ Ｐゴシック" pitchFamily="-102" charset="-128"/>
                <a:cs typeface="ＭＳ Ｐゴシック" pitchFamily="-102" charset="-128"/>
              </a:rPr>
              <a:t>So what does art come to be based on:  WB says politics (no ritual)</a:t>
            </a:r>
          </a:p>
          <a:p>
            <a:pPr eaLnBrk="1" hangingPunct="1">
              <a:lnSpc>
                <a:spcPct val="80000"/>
              </a:lnSpc>
            </a:pPr>
            <a:endParaRPr lang="en-US" sz="150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7612</TotalTime>
  <Words>2049</Words>
  <Application>Microsoft Macintosh PowerPoint</Application>
  <PresentationFormat>On-screen Show (4:3)</PresentationFormat>
  <Paragraphs>234</Paragraphs>
  <Slides>32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ＭＳ Ｐゴシック</vt:lpstr>
      <vt:lpstr>Calibri</vt:lpstr>
      <vt:lpstr>Office Theme</vt:lpstr>
      <vt:lpstr>Walter Benjamin</vt:lpstr>
      <vt:lpstr>Slide 2</vt:lpstr>
      <vt:lpstr>Important Works</vt:lpstr>
      <vt:lpstr> </vt:lpstr>
      <vt:lpstr>Work of Art in the Age of Mechanical Reproduction</vt:lpstr>
      <vt:lpstr>Slide 6</vt:lpstr>
      <vt:lpstr> Part III</vt:lpstr>
      <vt:lpstr>Aura?</vt:lpstr>
      <vt:lpstr>Slide 9</vt:lpstr>
      <vt:lpstr>Slide 10</vt:lpstr>
      <vt:lpstr>Slide 11</vt:lpstr>
      <vt:lpstr>Slide 12</vt:lpstr>
      <vt:lpstr>`Osios Loukas, Greece</vt:lpstr>
      <vt:lpstr>Slide 14</vt:lpstr>
      <vt:lpstr>Eugene Atget (VII)</vt:lpstr>
      <vt:lpstr>Mona Lisa – Paris - Louvre</vt:lpstr>
      <vt:lpstr> </vt:lpstr>
      <vt:lpstr>Slide 18</vt:lpstr>
      <vt:lpstr> </vt:lpstr>
      <vt:lpstr>Chaplin, The Gold Rush</vt:lpstr>
      <vt:lpstr>Chaplin  - Modern Times</vt:lpstr>
      <vt:lpstr>Slide 22</vt:lpstr>
      <vt:lpstr>Marcel Duchamp - Fountain</vt:lpstr>
      <vt:lpstr>Hannah Hoch (1919)  Cut with the Dada Kitchen Knife through the Last Weimar Beer-Belly Cultural Epoch in Germany</vt:lpstr>
      <vt:lpstr>How to make a Dada poem – by Tristan Tzara</vt:lpstr>
      <vt:lpstr>Slide 26</vt:lpstr>
      <vt:lpstr>Slide 27</vt:lpstr>
      <vt:lpstr>“It is impossible to take time for concentration or evaluation…”(119): compare:</vt:lpstr>
      <vt:lpstr> </vt:lpstr>
      <vt:lpstr>Boccioni – Unique Forms of Continuity in Space</vt:lpstr>
      <vt:lpstr>Slide 31</vt:lpstr>
      <vt:lpstr>The Uses of/for Film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Walter Benjamin</dc:title>
  <dc:creator>Tracy Strong</dc:creator>
  <cp:lastModifiedBy>Tracy Strong</cp:lastModifiedBy>
  <cp:revision>59</cp:revision>
  <dcterms:created xsi:type="dcterms:W3CDTF">2013-05-31T18:05:55Z</dcterms:created>
  <dcterms:modified xsi:type="dcterms:W3CDTF">2013-05-31T18:06:52Z</dcterms:modified>
</cp:coreProperties>
</file>