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1" r:id="rId5"/>
    <p:sldId id="262" r:id="rId6"/>
    <p:sldId id="258" r:id="rId7"/>
    <p:sldId id="259" r:id="rId8"/>
    <p:sldId id="260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34580"/>
    <p:restoredTop sz="86410"/>
  </p:normalViewPr>
  <p:slideViewPr>
    <p:cSldViewPr>
      <p:cViewPr varScale="1">
        <p:scale>
          <a:sx n="114" d="100"/>
          <a:sy n="114" d="100"/>
        </p:scale>
        <p:origin x="-112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954C3-A0A6-4964-8EAF-3E9A48880A97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23EB4-5E44-495D-A5AE-0B8926965D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502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3EB4-5E44-495D-A5AE-0B8926965D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C55B-6C7D-4063-AA7C-E61064E98F01}" type="datetimeFigureOut">
              <a:rPr lang="en-US" smtClean="0"/>
              <a:pPr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71B4-597F-4972-B47E-919EDBD60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Ralph Ellison</a:t>
            </a:r>
            <a:br>
              <a:rPr lang="en-US" b="1" dirty="0" smtClean="0"/>
            </a:br>
            <a:r>
              <a:rPr lang="en-US" b="1" dirty="0" smtClean="0"/>
              <a:t>1913-1994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Oklahoma born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Schooled in music at Tuskegee (trumpet)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9347" y="-2784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Some reviewers, from the best of intentions, have assured their readers that this is a good novel and not merely a good Negro novel. But of course </a:t>
            </a:r>
            <a:r>
              <a:rPr lang="en-US" b="1" i="1" dirty="0"/>
              <a:t>Invisible Man</a:t>
            </a:r>
            <a:r>
              <a:rPr lang="en-US" b="1" dirty="0"/>
              <a:t> is a Negro novel -- what white man could ever have written it? It is drenched in Negro life, talk, music: it tells us how distant even the best of the whites are from the black men that pass them on the streets; and it is written from a particular compound of emotions that no white man could possibly simulate. To deny that this is a Negro novel is to deprive the Negroes of their one basic right: the right to cry out their difference.</a:t>
            </a:r>
          </a:p>
          <a:p>
            <a:r>
              <a:rPr lang="en-US" b="1" dirty="0"/>
              <a:t> </a:t>
            </a:r>
          </a:p>
          <a:p>
            <a:pPr lvl="1" algn="just"/>
            <a:r>
              <a:rPr lang="en-US" b="1" dirty="0"/>
              <a:t>Irving Howe, </a:t>
            </a:r>
            <a:r>
              <a:rPr lang="en-US" b="1" i="1" dirty="0"/>
              <a:t>The Nation</a:t>
            </a:r>
            <a:r>
              <a:rPr lang="en-US" b="1" dirty="0"/>
              <a:t>, 1952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If </a:t>
            </a:r>
            <a:r>
              <a:rPr lang="en-US" b="1" i="1" dirty="0"/>
              <a:t>Native Son</a:t>
            </a:r>
            <a:r>
              <a:rPr lang="en-US" b="1" dirty="0"/>
              <a:t> is marred by the ideological delusions of the thirties, </a:t>
            </a:r>
            <a:r>
              <a:rPr lang="en-US" b="1" i="1" dirty="0"/>
              <a:t>Invisible Man</a:t>
            </a:r>
            <a:r>
              <a:rPr lang="en-US" b="1" dirty="0"/>
              <a:t> is marred, less grossly, by those of the fifties.</a:t>
            </a:r>
          </a:p>
          <a:p>
            <a:r>
              <a:rPr lang="en-US" b="1" dirty="0"/>
              <a:t> </a:t>
            </a:r>
          </a:p>
          <a:p>
            <a:pPr lvl="1" algn="just"/>
            <a:r>
              <a:rPr lang="en-US" b="1" dirty="0" smtClean="0"/>
              <a:t>Irving </a:t>
            </a:r>
            <a:r>
              <a:rPr lang="en-US" b="1" dirty="0"/>
              <a:t>Howe, </a:t>
            </a:r>
            <a:r>
              <a:rPr lang="en-US" b="1" dirty="0" smtClean="0"/>
              <a:t>“Native </a:t>
            </a:r>
            <a:r>
              <a:rPr lang="en-US" b="1" dirty="0"/>
              <a:t>Sons and Black </a:t>
            </a:r>
            <a:r>
              <a:rPr lang="en-US" b="1" dirty="0" smtClean="0"/>
              <a:t>Boys” (</a:t>
            </a:r>
            <a:r>
              <a:rPr lang="en-US" b="1" i="1" dirty="0" smtClean="0"/>
              <a:t>Dissent</a:t>
            </a:r>
            <a:r>
              <a:rPr lang="en-US" b="1" dirty="0" smtClean="0"/>
              <a:t>, </a:t>
            </a:r>
            <a:r>
              <a:rPr lang="en-US" b="1" dirty="0"/>
              <a:t>1963)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For there is a way for Negro novelists to go at their problems, just as there are Jewish or Italian ways. Mr. Ellison has not adopted a minority tone. If he had done so, he would have failed to establish a true middle-of-consciousness for everyone.</a:t>
            </a:r>
          </a:p>
          <a:p>
            <a:r>
              <a:rPr lang="en-US" b="1" dirty="0"/>
              <a:t> </a:t>
            </a:r>
          </a:p>
          <a:p>
            <a:pPr lvl="1" algn="just"/>
            <a:r>
              <a:rPr lang="en-US" b="1" dirty="0"/>
              <a:t>Saul Bellow, </a:t>
            </a:r>
            <a:r>
              <a:rPr lang="en-US" b="1" i="1" dirty="0"/>
              <a:t>Commentary</a:t>
            </a:r>
            <a:r>
              <a:rPr lang="en-US" b="1" dirty="0"/>
              <a:t>, 1952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“individual assertion within and against the group” </a:t>
            </a:r>
            <a:r>
              <a:rPr lang="en-US" smtClean="0"/>
              <a:t>-- jazz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0Wmzw-KNM4iyrM:http://www.fromthevaultradio.org/home/wp-content/images/FTV195_Invisible%2520Man/ralph_ell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799"/>
            <a:ext cx="2955940" cy="3017520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dJzzjS2637V0HM:http://www.nycgovparks.org/sub_things_to_do/attractions/public_art/monuments/african_american_experience/images/invisible_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209800"/>
            <a:ext cx="2358719" cy="35661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953000" y="1066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730 Riverside Drive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(at 150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St) – New York City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CHARACTERS</a:t>
            </a:r>
            <a:r>
              <a:rPr lang="en-US" dirty="0"/>
              <a:t>:  </a:t>
            </a:r>
            <a:r>
              <a:rPr lang="en-US" b="1" dirty="0"/>
              <a:t>The narrator</a:t>
            </a:r>
            <a:r>
              <a:rPr lang="en-US" dirty="0"/>
              <a:t> (Invisible Man); </a:t>
            </a:r>
            <a:r>
              <a:rPr lang="en-US" b="1" dirty="0" err="1"/>
              <a:t>Mr</a:t>
            </a:r>
            <a:r>
              <a:rPr lang="en-US" b="1" dirty="0"/>
              <a:t> Norton</a:t>
            </a:r>
            <a:r>
              <a:rPr lang="en-US" dirty="0"/>
              <a:t> (rich, white, trustee of college); </a:t>
            </a:r>
            <a:r>
              <a:rPr lang="en-US" b="1" dirty="0"/>
              <a:t>Jim </a:t>
            </a:r>
            <a:r>
              <a:rPr lang="en-US" b="1" dirty="0" err="1"/>
              <a:t>Trueblood</a:t>
            </a:r>
            <a:r>
              <a:rPr lang="en-US" dirty="0"/>
              <a:t> (uneducated and incestuous); </a:t>
            </a:r>
            <a:r>
              <a:rPr lang="en-US" b="1" dirty="0"/>
              <a:t>Reverend Homer A. Barbee</a:t>
            </a:r>
            <a:r>
              <a:rPr lang="en-US" dirty="0"/>
              <a:t> (blind –‘Homer’ – orator who visits college)’ </a:t>
            </a:r>
            <a:r>
              <a:rPr lang="en-US" b="1" dirty="0"/>
              <a:t>Dr. Bledsoe</a:t>
            </a:r>
            <a:r>
              <a:rPr lang="en-US" dirty="0"/>
              <a:t> (president of college); </a:t>
            </a:r>
            <a:r>
              <a:rPr lang="en-US" b="1" dirty="0"/>
              <a:t>the Veteran</a:t>
            </a:r>
            <a:r>
              <a:rPr lang="en-US" dirty="0"/>
              <a:t> (condemns college); </a:t>
            </a:r>
            <a:r>
              <a:rPr lang="en-US" b="1" dirty="0"/>
              <a:t>Young Emerson</a:t>
            </a:r>
            <a:r>
              <a:rPr lang="en-US" dirty="0"/>
              <a:t> (son of college trustee); </a:t>
            </a:r>
            <a:r>
              <a:rPr lang="en-US" b="1" dirty="0"/>
              <a:t>Mary</a:t>
            </a:r>
            <a:r>
              <a:rPr lang="en-US" dirty="0"/>
              <a:t> (motherly black woman); </a:t>
            </a:r>
            <a:r>
              <a:rPr lang="en-US" b="1" dirty="0"/>
              <a:t>Brother Jack</a:t>
            </a:r>
            <a:r>
              <a:rPr lang="en-US" dirty="0"/>
              <a:t> (leader of Brotherhood; white; glass eye); </a:t>
            </a:r>
            <a:r>
              <a:rPr lang="en-US" b="1" dirty="0" err="1"/>
              <a:t>Tod</a:t>
            </a:r>
            <a:r>
              <a:rPr lang="en-US" b="1" dirty="0"/>
              <a:t> Clifton </a:t>
            </a:r>
            <a:r>
              <a:rPr lang="en-US" dirty="0"/>
              <a:t>(black; handsome and intelligent; leaves Brotherhood); </a:t>
            </a:r>
            <a:r>
              <a:rPr lang="en-US" b="1" dirty="0" err="1"/>
              <a:t>Ras</a:t>
            </a:r>
            <a:r>
              <a:rPr lang="en-US" b="1" dirty="0"/>
              <a:t> the Exhorter</a:t>
            </a:r>
            <a:r>
              <a:rPr lang="en-US" dirty="0"/>
              <a:t> (black nationalist); </a:t>
            </a:r>
            <a:r>
              <a:rPr lang="en-US" b="1" dirty="0"/>
              <a:t>Rinehart</a:t>
            </a:r>
            <a:r>
              <a:rPr lang="en-US" dirty="0"/>
              <a:t> (man of many identities); </a:t>
            </a:r>
            <a:r>
              <a:rPr lang="en-US" b="1" dirty="0"/>
              <a:t>Sybil</a:t>
            </a:r>
            <a:r>
              <a:rPr lang="en-US" dirty="0"/>
              <a:t> (white woman who has affair with IM)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PROLOGUE</a:t>
            </a:r>
            <a:r>
              <a:rPr lang="en-US" dirty="0"/>
              <a:t>: On individuality</a:t>
            </a:r>
          </a:p>
          <a:p>
            <a:r>
              <a:rPr lang="en-US" b="1" dirty="0"/>
              <a:t>COLLEGE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Battle Royal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Norton hears </a:t>
            </a:r>
            <a:r>
              <a:rPr lang="en-US" dirty="0" err="1"/>
              <a:t>Trueblood’s</a:t>
            </a:r>
            <a:r>
              <a:rPr lang="en-US" dirty="0"/>
              <a:t> story of incest </a:t>
            </a:r>
            <a:r>
              <a:rPr lang="en-US" dirty="0" smtClean="0"/>
              <a:t>with his </a:t>
            </a:r>
            <a:r>
              <a:rPr lang="en-US" dirty="0"/>
              <a:t>daughter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Norton at the ’Golden Day’ on the day that the inmates of the local veterans hospital come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Norton and IM return; IM faces Bledsoe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Homer Barbee’s sermon about the Founder and the success formula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Bledsoe to IM on the necessity of lying to whites; </a:t>
            </a:r>
            <a:r>
              <a:rPr lang="en-US" dirty="0" smtClean="0"/>
              <a:t>kicks </a:t>
            </a:r>
            <a:r>
              <a:rPr lang="en-US" dirty="0"/>
              <a:t>him out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25000" lnSpcReduction="20000"/>
          </a:bodyPr>
          <a:lstStyle/>
          <a:p>
            <a:pPr marL="914400" lvl="1" indent="-514350">
              <a:buNone/>
            </a:pPr>
            <a:r>
              <a:rPr lang="en-US" sz="6400" b="1" dirty="0" smtClean="0"/>
              <a:t>Outline –continued: NEW </a:t>
            </a:r>
            <a:r>
              <a:rPr lang="en-US" sz="6400" b="1" dirty="0"/>
              <a:t>YORK CITY</a:t>
            </a:r>
          </a:p>
          <a:p>
            <a:pPr marL="914400" lvl="1" indent="-514350">
              <a:buNone/>
            </a:pPr>
            <a:endParaRPr lang="en-US" sz="6400" b="1" dirty="0" smtClean="0"/>
          </a:p>
          <a:p>
            <a:pPr marL="914400" lvl="1" indent="-514350">
              <a:buNone/>
            </a:pPr>
            <a:r>
              <a:rPr lang="en-US" sz="6400" b="1" dirty="0" smtClean="0"/>
              <a:t>8. Bus-ride </a:t>
            </a:r>
            <a:r>
              <a:rPr lang="en-US" sz="6400" b="1" dirty="0"/>
              <a:t>to NYC; last lesson from mad veteran; </a:t>
            </a:r>
            <a:r>
              <a:rPr lang="en-US" sz="6400" b="1" dirty="0" smtClean="0"/>
              <a:t>Harlem</a:t>
            </a:r>
          </a:p>
          <a:p>
            <a:pPr marL="914400" lvl="1" indent="-514350">
              <a:buNone/>
            </a:pPr>
            <a:r>
              <a:rPr lang="en-US" sz="6400" b="1" dirty="0" smtClean="0"/>
              <a:t>9. IM </a:t>
            </a:r>
            <a:r>
              <a:rPr lang="en-US" sz="6400" b="1" dirty="0"/>
              <a:t>looks for a job</a:t>
            </a:r>
          </a:p>
          <a:p>
            <a:pPr marL="914400" lvl="1" indent="-514350">
              <a:buNone/>
            </a:pPr>
            <a:r>
              <a:rPr lang="en-US" sz="6400" b="1" dirty="0" smtClean="0"/>
              <a:t>10. IM </a:t>
            </a:r>
            <a:r>
              <a:rPr lang="en-US" sz="6400" b="1" dirty="0"/>
              <a:t>meets the rapping man; meets Young Emerson</a:t>
            </a:r>
          </a:p>
          <a:p>
            <a:pPr marL="914400" lvl="1" indent="-514350">
              <a:buNone/>
            </a:pPr>
            <a:r>
              <a:rPr lang="en-US" sz="6400" b="1" dirty="0" smtClean="0"/>
              <a:t>11Day </a:t>
            </a:r>
            <a:r>
              <a:rPr lang="en-US" sz="6400" b="1" dirty="0"/>
              <a:t>at the paint factory; Brockway; the union; paint explosion</a:t>
            </a:r>
          </a:p>
          <a:p>
            <a:pPr marL="914400" lvl="1" indent="-514350">
              <a:buNone/>
            </a:pPr>
            <a:r>
              <a:rPr lang="en-US" sz="6400" b="1" dirty="0" smtClean="0"/>
              <a:t>12. Electric </a:t>
            </a:r>
            <a:r>
              <a:rPr lang="en-US" sz="6400" b="1" dirty="0"/>
              <a:t>lobotomy</a:t>
            </a:r>
          </a:p>
          <a:p>
            <a:pPr marL="914400" lvl="1" indent="-514350">
              <a:buNone/>
            </a:pPr>
            <a:r>
              <a:rPr lang="en-US" sz="6400" b="1" dirty="0" smtClean="0"/>
              <a:t>13. Mary </a:t>
            </a:r>
            <a:r>
              <a:rPr lang="en-US" sz="6400" b="1" dirty="0"/>
              <a:t>Rambo takes IM in; evicted from Men’s House</a:t>
            </a:r>
          </a:p>
          <a:p>
            <a:pPr marL="914400" lvl="1" indent="-514350">
              <a:buNone/>
            </a:pPr>
            <a:r>
              <a:rPr lang="en-US" sz="6400" b="1" dirty="0" smtClean="0"/>
              <a:t>14. Yams</a:t>
            </a:r>
            <a:r>
              <a:rPr lang="en-US" sz="6400" b="1" dirty="0"/>
              <a:t>; old couple evicted; IM’s speech’ meets Brother Jack (local Brotherhood Party, i.e. Communist Party organizer)</a:t>
            </a:r>
          </a:p>
          <a:p>
            <a:pPr marL="914400" lvl="1" indent="-514350">
              <a:buNone/>
            </a:pPr>
            <a:r>
              <a:rPr lang="en-US" sz="6400" b="1" dirty="0" smtClean="0"/>
              <a:t>15. Hired </a:t>
            </a:r>
            <a:r>
              <a:rPr lang="en-US" sz="6400" b="1" dirty="0"/>
              <a:t>by Brotherhood; Jack takes him to party; new name; dances with Emma</a:t>
            </a:r>
          </a:p>
          <a:p>
            <a:pPr marL="914400" lvl="1" indent="-514350">
              <a:buNone/>
            </a:pPr>
            <a:r>
              <a:rPr lang="en-US" sz="6400" b="1" dirty="0" smtClean="0"/>
              <a:t>16. Goodbye </a:t>
            </a:r>
            <a:r>
              <a:rPr lang="en-US" sz="6400" b="1" dirty="0"/>
              <a:t>to Mary; moves to Brotherhood apartment downtown</a:t>
            </a:r>
          </a:p>
          <a:p>
            <a:pPr marL="914400" lvl="1" indent="-514350">
              <a:buNone/>
            </a:pPr>
            <a:r>
              <a:rPr lang="en-US" sz="6400" b="1" dirty="0" smtClean="0"/>
              <a:t>17. Makes </a:t>
            </a:r>
            <a:r>
              <a:rPr lang="en-US" sz="6400" b="1" dirty="0"/>
              <a:t>first Brotherhood speech</a:t>
            </a:r>
          </a:p>
          <a:p>
            <a:pPr marL="914400" lvl="1" indent="-514350">
              <a:buNone/>
            </a:pPr>
            <a:r>
              <a:rPr lang="en-US" sz="6400" b="1" dirty="0" smtClean="0"/>
              <a:t>18. First </a:t>
            </a:r>
            <a:r>
              <a:rPr lang="en-US" sz="6400" b="1" dirty="0"/>
              <a:t>rally; meets </a:t>
            </a:r>
            <a:r>
              <a:rPr lang="en-US" sz="6400" b="1" dirty="0" err="1"/>
              <a:t>Tod</a:t>
            </a:r>
            <a:r>
              <a:rPr lang="en-US" sz="6400" b="1" dirty="0"/>
              <a:t> Clifton; meets </a:t>
            </a:r>
            <a:r>
              <a:rPr lang="en-US" sz="6400" b="1" dirty="0" err="1"/>
              <a:t>Ras</a:t>
            </a:r>
            <a:r>
              <a:rPr lang="en-US" sz="6400" b="1" dirty="0"/>
              <a:t> the Exhorter</a:t>
            </a:r>
          </a:p>
          <a:p>
            <a:pPr marL="914400" lvl="1" indent="-514350">
              <a:buNone/>
            </a:pPr>
            <a:r>
              <a:rPr lang="en-US" sz="6400" b="1" dirty="0" smtClean="0"/>
              <a:t>19. Good </a:t>
            </a:r>
            <a:r>
              <a:rPr lang="en-US" sz="6400" b="1" dirty="0"/>
              <a:t>talk with Tarp; IM denounced by </a:t>
            </a:r>
            <a:r>
              <a:rPr lang="en-US" sz="6400" b="1" dirty="0" err="1"/>
              <a:t>Westrum</a:t>
            </a:r>
            <a:endParaRPr lang="en-US" sz="6400" b="1" dirty="0"/>
          </a:p>
          <a:p>
            <a:pPr marL="914400" lvl="1" indent="-514350">
              <a:buNone/>
            </a:pPr>
            <a:r>
              <a:rPr lang="en-US" sz="6400" b="1" dirty="0" smtClean="0"/>
              <a:t>20. Transfer </a:t>
            </a:r>
            <a:r>
              <a:rPr lang="en-US" sz="6400" b="1" dirty="0"/>
              <a:t>downtown to speak on the Woman’s Question; sexual affair; faces the ’ass struggle’ rather than the ’class struggle’</a:t>
            </a:r>
          </a:p>
          <a:p>
            <a:pPr marL="914400" lvl="1" indent="-514350">
              <a:buNone/>
            </a:pPr>
            <a:r>
              <a:rPr lang="en-US" sz="6400" b="1" dirty="0" smtClean="0"/>
              <a:t>21. Harlem </a:t>
            </a:r>
            <a:r>
              <a:rPr lang="en-US" sz="6400" b="1" dirty="0"/>
              <a:t>again; Clifton shot by police; contemplates failure on </a:t>
            </a:r>
            <a:r>
              <a:rPr lang="en-US" sz="6400" b="1" dirty="0" err="1"/>
              <a:t>subay</a:t>
            </a:r>
            <a:endParaRPr lang="en-US" sz="6400" b="1" dirty="0"/>
          </a:p>
          <a:p>
            <a:pPr marL="914400" lvl="1" indent="-514350">
              <a:buNone/>
            </a:pPr>
            <a:r>
              <a:rPr lang="en-US" sz="6400" b="1" dirty="0" smtClean="0"/>
              <a:t>22. Clifton’s </a:t>
            </a:r>
            <a:r>
              <a:rPr lang="en-US" sz="6400" b="1" dirty="0"/>
              <a:t>funeral march; IM’s speech</a:t>
            </a:r>
          </a:p>
          <a:p>
            <a:pPr marL="914400" lvl="1" indent="-514350">
              <a:buNone/>
            </a:pPr>
            <a:r>
              <a:rPr lang="en-US" sz="6400" b="1" dirty="0" smtClean="0"/>
              <a:t>23. Brotherhood’s </a:t>
            </a:r>
            <a:r>
              <a:rPr lang="en-US" sz="6400" b="1" dirty="0"/>
              <a:t>policy changes without IM knowing; he is denounced</a:t>
            </a:r>
          </a:p>
          <a:p>
            <a:pPr marL="914400" lvl="1" indent="-514350">
              <a:buNone/>
            </a:pPr>
            <a:r>
              <a:rPr lang="en-US" sz="6400" b="1" dirty="0" smtClean="0"/>
              <a:t>24. IM </a:t>
            </a:r>
            <a:r>
              <a:rPr lang="en-US" sz="6400" b="1" dirty="0"/>
              <a:t>realizes he can be mistaken for Rinehart (numbers man and minister) and plans to subvert the Brotherhood</a:t>
            </a:r>
          </a:p>
          <a:p>
            <a:pPr marL="914400" lvl="1" indent="-514350">
              <a:buNone/>
            </a:pPr>
            <a:r>
              <a:rPr lang="en-US" sz="6400" b="1" dirty="0" smtClean="0"/>
              <a:t>25. Jack’s </a:t>
            </a:r>
            <a:r>
              <a:rPr lang="en-US" sz="6400" b="1" dirty="0"/>
              <a:t>party; IM takes Sybil home; gets call to hurry to Harlem</a:t>
            </a:r>
          </a:p>
          <a:p>
            <a:pPr marL="914400" lvl="1" indent="-514350">
              <a:buNone/>
            </a:pPr>
            <a:r>
              <a:rPr lang="en-US" sz="6400" b="1" dirty="0" smtClean="0"/>
              <a:t>26. Riot </a:t>
            </a:r>
            <a:r>
              <a:rPr lang="en-US" sz="6400" b="1" dirty="0"/>
              <a:t>in Harlem; looting; IM driven underground</a:t>
            </a:r>
          </a:p>
          <a:p>
            <a:pPr marL="514350" indent="-514350">
              <a:buNone/>
            </a:pPr>
            <a:endParaRPr lang="en-US" sz="6400" b="1" cap="all" dirty="0" smtClean="0"/>
          </a:p>
          <a:p>
            <a:pPr marL="514350" indent="-514350">
              <a:buNone/>
            </a:pPr>
            <a:r>
              <a:rPr lang="en-US" sz="6400" b="1" cap="all" dirty="0" smtClean="0"/>
              <a:t>Epilogue</a:t>
            </a:r>
            <a:r>
              <a:rPr lang="en-US" sz="6400" b="1" dirty="0"/>
              <a:t>: </a:t>
            </a:r>
            <a:r>
              <a:rPr lang="en-US" sz="6400" b="1" dirty="0" err="1"/>
              <a:t>Mr</a:t>
            </a:r>
            <a:r>
              <a:rPr lang="en-US" sz="6400" b="1" dirty="0"/>
              <a:t> Norton again; what is destiny?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 in comparative humanity</a:t>
            </a:r>
          </a:p>
          <a:p>
            <a:pPr>
              <a:buNone/>
            </a:pPr>
            <a:r>
              <a:rPr lang="en-US" dirty="0" smtClean="0"/>
              <a:t>Political Point (</a:t>
            </a:r>
            <a:r>
              <a:rPr lang="en-US" dirty="0" err="1" smtClean="0"/>
              <a:t>p.xx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Relation to American and other literatures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Melville, Twain, </a:t>
            </a:r>
            <a:r>
              <a:rPr lang="en-US" dirty="0" err="1" smtClean="0"/>
              <a:t>Dostojevsky</a:t>
            </a:r>
            <a:r>
              <a:rPr lang="en-US" dirty="0" smtClean="0"/>
              <a:t>. Eliot,  Joyce, etc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“Norton”</a:t>
            </a:r>
          </a:p>
          <a:p>
            <a:pPr>
              <a:buNone/>
            </a:pPr>
            <a:r>
              <a:rPr lang="en-US" dirty="0" smtClean="0"/>
              <a:t>Starts: underground, room with 1369 lights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Royal</a:t>
            </a:r>
          </a:p>
          <a:p>
            <a:endParaRPr lang="en-US" dirty="0"/>
          </a:p>
          <a:p>
            <a:r>
              <a:rPr lang="en-US" dirty="0" smtClean="0"/>
              <a:t>Norton</a:t>
            </a:r>
          </a:p>
          <a:p>
            <a:r>
              <a:rPr lang="en-US" dirty="0" smtClean="0"/>
              <a:t>The</a:t>
            </a:r>
          </a:p>
          <a:p>
            <a:r>
              <a:rPr lang="en-US" dirty="0" smtClean="0"/>
              <a:t>Golden Day (</a:t>
            </a:r>
            <a:r>
              <a:rPr lang="en-US" dirty="0" err="1" smtClean="0"/>
              <a:t>cf</a:t>
            </a:r>
            <a:r>
              <a:rPr lang="en-US" dirty="0" smtClean="0"/>
              <a:t> Lewis Mumford)</a:t>
            </a:r>
          </a:p>
          <a:p>
            <a:r>
              <a:rPr lang="en-US" dirty="0" smtClean="0"/>
              <a:t>Lobotomy scene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Rebirth?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“new citizen” (345-6)</a:t>
            </a:r>
          </a:p>
          <a:p>
            <a:r>
              <a:rPr lang="en-US" dirty="0" smtClean="0"/>
              <a:t>The question of race (292)</a:t>
            </a:r>
          </a:p>
          <a:p>
            <a:r>
              <a:rPr lang="en-US" dirty="0" smtClean="0"/>
              <a:t>The question of the “White line”</a:t>
            </a:r>
          </a:p>
          <a:p>
            <a:r>
              <a:rPr lang="en-US" dirty="0" smtClean="0"/>
              <a:t>One-</a:t>
            </a:r>
            <a:r>
              <a:rPr lang="en-US" dirty="0" err="1" smtClean="0"/>
              <a:t>eyedness</a:t>
            </a:r>
            <a:endParaRPr lang="en-US" dirty="0" smtClean="0"/>
          </a:p>
          <a:p>
            <a:r>
              <a:rPr lang="en-US" dirty="0" smtClean="0"/>
              <a:t>The paint factory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Booker T. Washington</a:t>
            </a:r>
          </a:p>
          <a:p>
            <a:r>
              <a:rPr lang="en-US" dirty="0" smtClean="0"/>
              <a:t>Frederic Douglass</a:t>
            </a:r>
          </a:p>
          <a:p>
            <a:r>
              <a:rPr lang="en-US" dirty="0" err="1" smtClean="0"/>
              <a:t>Tod</a:t>
            </a:r>
            <a:r>
              <a:rPr lang="en-US" dirty="0" smtClean="0"/>
              <a:t> Clifton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871</Words>
  <Application>Microsoft Macintosh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Ralph Ellison 1913-1994</vt:lpstr>
      <vt:lpstr>Slide 2</vt:lpstr>
      <vt:lpstr>Plot</vt:lpstr>
      <vt:lpstr>Outline</vt:lpstr>
      <vt:lpstr> </vt:lpstr>
      <vt:lpstr>What kind of book?</vt:lpstr>
      <vt:lpstr>Episodes</vt:lpstr>
      <vt:lpstr>Rebirth?</vt:lpstr>
      <vt:lpstr>What models?</vt:lpstr>
      <vt:lpstr>Criticism and Response</vt:lpstr>
      <vt:lpstr>Slide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Ralph Ellison 1913-1994</dc:title>
  <dc:creator>Tracy B Stong</dc:creator>
  <cp:lastModifiedBy>Tracy Strong</cp:lastModifiedBy>
  <cp:revision>4</cp:revision>
  <dcterms:created xsi:type="dcterms:W3CDTF">2014-05-30T17:18:34Z</dcterms:created>
  <dcterms:modified xsi:type="dcterms:W3CDTF">2014-05-30T17:19:32Z</dcterms:modified>
</cp:coreProperties>
</file>