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59" r:id="rId5"/>
    <p:sldId id="268" r:id="rId6"/>
    <p:sldId id="269" r:id="rId7"/>
    <p:sldId id="270"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0" d="100"/>
          <a:sy n="100" d="100"/>
        </p:scale>
        <p:origin x="-1128"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5AB18A-594C-406A-8946-AF65C1B371BB}" type="datetimeFigureOut">
              <a:rPr lang="en-US" smtClean="0"/>
              <a:pPr/>
              <a:t>5/13/13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922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AB18A-594C-406A-8946-AF65C1B371BB}" type="datetimeFigureOut">
              <a:rPr lang="en-US" smtClean="0"/>
              <a:pPr/>
              <a:t>5/13/13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893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AB18A-594C-406A-8946-AF65C1B371BB}" type="datetimeFigureOut">
              <a:rPr lang="en-US" smtClean="0"/>
              <a:pPr/>
              <a:t>5/13/13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156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AB18A-594C-406A-8946-AF65C1B371BB}" type="datetimeFigureOut">
              <a:rPr lang="en-US" smtClean="0"/>
              <a:pPr/>
              <a:t>5/13/13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735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5AB18A-594C-406A-8946-AF65C1B371BB}" type="datetimeFigureOut">
              <a:rPr lang="en-US" smtClean="0"/>
              <a:pPr/>
              <a:t>5/13/13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816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5AB18A-594C-406A-8946-AF65C1B371BB}" type="datetimeFigureOut">
              <a:rPr lang="en-US" smtClean="0"/>
              <a:pPr/>
              <a:t>5/13/13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635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5AB18A-594C-406A-8946-AF65C1B371BB}" type="datetimeFigureOut">
              <a:rPr lang="en-US" smtClean="0"/>
              <a:pPr/>
              <a:t>5/13/13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437181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5AB18A-594C-406A-8946-AF65C1B371BB}" type="datetimeFigureOut">
              <a:rPr lang="en-US" smtClean="0"/>
              <a:pPr/>
              <a:t>5/13/13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563533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5AB18A-594C-406A-8946-AF65C1B371BB}" type="datetimeFigureOut">
              <a:rPr lang="en-US" smtClean="0"/>
              <a:pPr/>
              <a:t>5/13/13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781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AB18A-594C-406A-8946-AF65C1B371BB}" type="datetimeFigureOut">
              <a:rPr lang="en-US" smtClean="0"/>
              <a:pPr/>
              <a:t>5/13/13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1270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AB18A-594C-406A-8946-AF65C1B371BB}" type="datetimeFigureOut">
              <a:rPr lang="en-US" smtClean="0"/>
              <a:pPr/>
              <a:t>5/13/13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53140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AB18A-594C-406A-8946-AF65C1B371BB}" type="datetimeFigureOut">
              <a:rPr lang="en-US" smtClean="0"/>
              <a:pPr/>
              <a:t>5/13/13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698F3-3086-49FD-8DEA-7B573497B97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2639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Man’s Fate – La condition </a:t>
            </a:r>
            <a:r>
              <a:rPr lang="en-US" dirty="0" err="1" smtClean="0"/>
              <a:t>humaine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André Malraux</a:t>
            </a:r>
            <a:endParaRPr lang="en-US"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45982818"/>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II</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11 AM: </a:t>
            </a:r>
            <a:r>
              <a:rPr lang="en-US" dirty="0" err="1" smtClean="0"/>
              <a:t>Ferral</a:t>
            </a:r>
            <a:r>
              <a:rPr lang="en-US" dirty="0" smtClean="0"/>
              <a:t> at a strike</a:t>
            </a:r>
          </a:p>
          <a:p>
            <a:pPr marL="514350" indent="-514350">
              <a:buFont typeface="+mj-lt"/>
              <a:buAutoNum type="alphaUcPeriod"/>
            </a:pPr>
            <a:r>
              <a:rPr lang="en-US" dirty="0" err="1" smtClean="0"/>
              <a:t>Ch’en</a:t>
            </a:r>
            <a:r>
              <a:rPr lang="en-US" dirty="0" smtClean="0"/>
              <a:t> and police station</a:t>
            </a:r>
          </a:p>
          <a:p>
            <a:pPr marL="514350" indent="-514350">
              <a:buFont typeface="+mj-lt"/>
              <a:buAutoNum type="alphaUcPeriod"/>
            </a:pPr>
            <a:r>
              <a:rPr lang="en-US" dirty="0" err="1" smtClean="0"/>
              <a:t>Ferral</a:t>
            </a:r>
            <a:r>
              <a:rPr lang="en-US" dirty="0" smtClean="0"/>
              <a:t> and insurrection triumph</a:t>
            </a:r>
          </a:p>
          <a:p>
            <a:pPr marL="514350" indent="-514350">
              <a:buFont typeface="+mj-lt"/>
              <a:buAutoNum type="alphaUcPeriod"/>
            </a:pPr>
            <a:r>
              <a:rPr lang="en-US" dirty="0" smtClean="0"/>
              <a:t>PM: </a:t>
            </a:r>
            <a:r>
              <a:rPr lang="en-US" dirty="0" err="1" smtClean="0"/>
              <a:t>Ferral</a:t>
            </a:r>
            <a:r>
              <a:rPr lang="en-US" dirty="0" smtClean="0"/>
              <a:t> and Valerie</a:t>
            </a:r>
          </a:p>
          <a:p>
            <a:pPr marL="514350" indent="-514350">
              <a:buFont typeface="+mj-lt"/>
              <a:buAutoNum type="alphaUcPeriod"/>
            </a:pPr>
            <a:r>
              <a:rPr lang="en-US" dirty="0" err="1" smtClean="0"/>
              <a:t>Kyo</a:t>
            </a:r>
            <a:r>
              <a:rPr lang="en-US" dirty="0" smtClean="0"/>
              <a:t> and </a:t>
            </a:r>
            <a:r>
              <a:rPr lang="en-US" dirty="0" err="1" smtClean="0"/>
              <a:t>Ch’en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9819045"/>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Scene III: </a:t>
            </a:r>
            <a:r>
              <a:rPr lang="en-US" dirty="0" err="1" smtClean="0"/>
              <a:t>Hankow</a:t>
            </a:r>
            <a:r>
              <a:rPr lang="en-US" dirty="0" smtClean="0"/>
              <a:t> (center of </a:t>
            </a:r>
            <a:r>
              <a:rPr lang="en-US" dirty="0" err="1" smtClean="0"/>
              <a:t>CP</a:t>
            </a:r>
            <a:r>
              <a:rPr lang="en-US" dirty="0" smtClean="0"/>
              <a:t> strength)</a:t>
            </a:r>
            <a:br>
              <a:rPr lang="en-US" dirty="0" smtClean="0"/>
            </a:b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err="1" smtClean="0"/>
              <a:t>Kyo</a:t>
            </a:r>
            <a:r>
              <a:rPr lang="en-US" dirty="0" smtClean="0"/>
              <a:t> and </a:t>
            </a:r>
            <a:r>
              <a:rPr lang="en-US" dirty="0" err="1" smtClean="0"/>
              <a:t>Vologin</a:t>
            </a:r>
            <a:r>
              <a:rPr lang="en-US" dirty="0" smtClean="0"/>
              <a:t> and </a:t>
            </a:r>
            <a:r>
              <a:rPr lang="en-US" dirty="0" err="1" smtClean="0"/>
              <a:t>Ch’en</a:t>
            </a:r>
            <a:endParaRPr lang="en-US" dirty="0" smtClean="0"/>
          </a:p>
          <a:p>
            <a:pPr marL="914400" lvl="1" indent="-514350">
              <a:buFont typeface="+mj-lt"/>
              <a:buAutoNum type="alphaLcPeriod"/>
            </a:pPr>
            <a:r>
              <a:rPr lang="en-US" dirty="0" err="1" smtClean="0"/>
              <a:t>CP</a:t>
            </a:r>
            <a:r>
              <a:rPr lang="en-US" dirty="0" smtClean="0"/>
              <a:t> and </a:t>
            </a:r>
            <a:r>
              <a:rPr lang="en-US" dirty="0" err="1" smtClean="0"/>
              <a:t>KMT</a:t>
            </a:r>
            <a:r>
              <a:rPr lang="en-US" dirty="0" smtClean="0"/>
              <a:t> relations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4191568"/>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IV</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err="1" smtClean="0"/>
              <a:t>Clappique</a:t>
            </a:r>
            <a:r>
              <a:rPr lang="en-US" dirty="0" smtClean="0"/>
              <a:t> and Count </a:t>
            </a:r>
            <a:r>
              <a:rPr lang="en-US" dirty="0" err="1" smtClean="0"/>
              <a:t>Shipilevski</a:t>
            </a:r>
            <a:endParaRPr lang="en-US" dirty="0" smtClean="0"/>
          </a:p>
          <a:p>
            <a:pPr marL="514350" indent="-514350">
              <a:buFont typeface="+mj-lt"/>
              <a:buAutoNum type="alphaUcPeriod"/>
            </a:pPr>
            <a:r>
              <a:rPr lang="en-US" dirty="0" err="1" smtClean="0"/>
              <a:t>Ch’en</a:t>
            </a:r>
            <a:r>
              <a:rPr lang="en-US" dirty="0" smtClean="0"/>
              <a:t> and Smithson (missionary) and bombing</a:t>
            </a:r>
          </a:p>
          <a:p>
            <a:pPr marL="514350" indent="-514350">
              <a:buFont typeface="+mj-lt"/>
              <a:buAutoNum type="alphaUcPeriod"/>
            </a:pPr>
            <a:r>
              <a:rPr lang="en-US" dirty="0" err="1" smtClean="0"/>
              <a:t>Clappique</a:t>
            </a:r>
            <a:r>
              <a:rPr lang="en-US" dirty="0" smtClean="0"/>
              <a:t> sees </a:t>
            </a:r>
            <a:r>
              <a:rPr lang="en-US" dirty="0" err="1" smtClean="0"/>
              <a:t>Kyo</a:t>
            </a:r>
            <a:r>
              <a:rPr lang="en-US" dirty="0" smtClean="0"/>
              <a:t>; finds Kama with </a:t>
            </a:r>
            <a:r>
              <a:rPr lang="en-US" dirty="0" err="1" smtClean="0"/>
              <a:t>Gisors</a:t>
            </a:r>
            <a:endParaRPr lang="en-US" dirty="0" smtClean="0"/>
          </a:p>
          <a:p>
            <a:pPr marL="514350" indent="-514350">
              <a:buFont typeface="+mj-lt"/>
              <a:buAutoNum type="alphaUcPeriod"/>
            </a:pPr>
            <a:r>
              <a:rPr lang="en-US" dirty="0" smtClean="0"/>
              <a:t>D. </a:t>
            </a:r>
            <a:r>
              <a:rPr lang="en-US" dirty="0" err="1" smtClean="0"/>
              <a:t>Katov</a:t>
            </a:r>
            <a:r>
              <a:rPr lang="en-US" dirty="0" smtClean="0"/>
              <a:t> at </a:t>
            </a:r>
            <a:r>
              <a:rPr lang="en-US" dirty="0" err="1" smtClean="0"/>
              <a:t>Himmelreich’s</a:t>
            </a:r>
            <a:endParaRPr lang="en-US" dirty="0" smtClean="0"/>
          </a:p>
          <a:p>
            <a:pPr marL="514350" indent="-514350">
              <a:buFont typeface="+mj-lt"/>
              <a:buAutoNum type="alphaUcPeriod"/>
            </a:pPr>
            <a:r>
              <a:rPr lang="en-US" dirty="0" err="1" smtClean="0"/>
              <a:t>Ferral</a:t>
            </a:r>
            <a:r>
              <a:rPr lang="en-US" dirty="0" smtClean="0"/>
              <a:t>: Chiang will turn on </a:t>
            </a:r>
            <a:r>
              <a:rPr lang="en-US" dirty="0" err="1" smtClean="0"/>
              <a:t>CCP</a:t>
            </a:r>
            <a:endParaRPr lang="en-US" dirty="0"/>
          </a:p>
        </p:txBody>
      </p:sp>
      <p:pic>
        <p:nvPicPr>
          <p:cNvPr id="2050" name="Picture 2" descr="File:Chiang1926.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705600" y="3819524"/>
            <a:ext cx="2247900" cy="30384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27831147"/>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V</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Chiang about to move on </a:t>
            </a:r>
            <a:r>
              <a:rPr lang="en-US" dirty="0" err="1" smtClean="0"/>
              <a:t>CCP</a:t>
            </a:r>
            <a:endParaRPr lang="en-US" dirty="0" smtClean="0"/>
          </a:p>
          <a:p>
            <a:pPr marL="514350" indent="-514350">
              <a:buFont typeface="+mj-lt"/>
              <a:buAutoNum type="alphaUcPeriod"/>
            </a:pPr>
            <a:r>
              <a:rPr lang="en-US" dirty="0" err="1" smtClean="0"/>
              <a:t>Kyo</a:t>
            </a:r>
            <a:r>
              <a:rPr lang="en-US" dirty="0" smtClean="0"/>
              <a:t> gets that news/ arrested</a:t>
            </a:r>
          </a:p>
          <a:p>
            <a:pPr marL="514350" indent="-514350">
              <a:buFont typeface="+mj-lt"/>
              <a:buAutoNum type="alphaUcPeriod"/>
            </a:pPr>
            <a:r>
              <a:rPr lang="en-US" dirty="0" err="1" smtClean="0"/>
              <a:t>Himmelreich</a:t>
            </a:r>
            <a:r>
              <a:rPr lang="en-US" dirty="0" smtClean="0"/>
              <a:t> and family</a:t>
            </a:r>
          </a:p>
          <a:p>
            <a:pPr marL="514350" indent="-514350">
              <a:buFont typeface="+mj-lt"/>
              <a:buAutoNum type="alphaUcPeriod"/>
            </a:pPr>
            <a:r>
              <a:rPr lang="en-US" dirty="0"/>
              <a:t>O</a:t>
            </a:r>
            <a:r>
              <a:rPr lang="en-US" dirty="0" smtClean="0"/>
              <a:t>ld </a:t>
            </a:r>
            <a:r>
              <a:rPr lang="en-US" dirty="0" err="1" smtClean="0"/>
              <a:t>Gisors</a:t>
            </a:r>
            <a:r>
              <a:rPr lang="en-US" dirty="0" smtClean="0"/>
              <a:t> and </a:t>
            </a:r>
            <a:r>
              <a:rPr lang="en-US" dirty="0" err="1" smtClean="0"/>
              <a:t>Clappique</a:t>
            </a:r>
            <a:endParaRPr lang="en-US" dirty="0" smtClean="0"/>
          </a:p>
          <a:p>
            <a:pPr marL="0" indent="0">
              <a:buNone/>
            </a:pPr>
            <a:endParaRPr lang="en-US" dirty="0"/>
          </a:p>
        </p:txBody>
      </p:sp>
      <p:pic>
        <p:nvPicPr>
          <p:cNvPr id="1026" name="Picture 2" descr="File:Communist purge.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886200" y="3962400"/>
            <a:ext cx="4770781" cy="27432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3046832"/>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VI</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err="1" smtClean="0"/>
              <a:t>Kyo</a:t>
            </a:r>
            <a:r>
              <a:rPr lang="en-US" dirty="0" smtClean="0"/>
              <a:t> in jail</a:t>
            </a:r>
          </a:p>
          <a:p>
            <a:pPr marL="514350" indent="-514350">
              <a:buFont typeface="+mj-lt"/>
              <a:buAutoNum type="alphaUcPeriod"/>
            </a:pPr>
            <a:r>
              <a:rPr lang="en-US" dirty="0" err="1" smtClean="0"/>
              <a:t>Clappique</a:t>
            </a:r>
            <a:r>
              <a:rPr lang="en-US" dirty="0" smtClean="0"/>
              <a:t> and </a:t>
            </a:r>
            <a:r>
              <a:rPr lang="en-US" dirty="0" err="1" smtClean="0"/>
              <a:t>Ferral</a:t>
            </a:r>
            <a:r>
              <a:rPr lang="en-US" dirty="0" smtClean="0"/>
              <a:t> leave</a:t>
            </a:r>
          </a:p>
          <a:p>
            <a:pPr marL="514350" indent="-514350">
              <a:buFont typeface="+mj-lt"/>
              <a:buAutoNum type="alphaUcPeriod"/>
            </a:pPr>
            <a:r>
              <a:rPr lang="en-US" dirty="0" smtClean="0"/>
              <a:t>Brotherhood of the revolution</a:t>
            </a:r>
          </a:p>
          <a:p>
            <a:pPr marL="914400" lvl="1" indent="-514350">
              <a:buFont typeface="+mj-lt"/>
              <a:buAutoNum type="alphaUcPeriod"/>
            </a:pPr>
            <a:r>
              <a:rPr lang="en-US" dirty="0" smtClean="0"/>
              <a:t>Locomotive scene</a:t>
            </a:r>
          </a:p>
          <a:p>
            <a:pPr marL="514350" indent="-514350">
              <a:buFont typeface="+mj-lt"/>
              <a:buAutoNum type="alphaUcPeriod"/>
            </a:pPr>
            <a:r>
              <a:rPr lang="en-US" dirty="0" err="1" smtClean="0"/>
              <a:t>Gisors</a:t>
            </a:r>
            <a:r>
              <a:rPr lang="en-US" dirty="0" smtClean="0"/>
              <a:t> and May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4141059"/>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VII</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err="1" smtClean="0"/>
              <a:t>Ferral</a:t>
            </a:r>
            <a:r>
              <a:rPr lang="en-US" dirty="0" smtClean="0"/>
              <a:t> in Paris</a:t>
            </a:r>
          </a:p>
          <a:p>
            <a:pPr marL="514350" indent="-514350">
              <a:buFont typeface="+mj-lt"/>
              <a:buAutoNum type="alphaUcPeriod"/>
            </a:pPr>
            <a:r>
              <a:rPr lang="en-US" dirty="0" smtClean="0"/>
              <a:t>Kobe</a:t>
            </a:r>
          </a:p>
          <a:p>
            <a:pPr marL="0" indent="0">
              <a:buNone/>
            </a:pPr>
            <a:r>
              <a:rPr lang="en-US" dirty="0"/>
              <a:t>	</a:t>
            </a:r>
            <a:r>
              <a:rPr lang="en-US" dirty="0" smtClean="0"/>
              <a:t>“I hardly ever weep any more.”</a:t>
            </a:r>
          </a:p>
          <a:p>
            <a:pPr marL="0" indent="0">
              <a:buNone/>
            </a:pPr>
            <a:r>
              <a:rPr lang="en-US" dirty="0" smtClean="0"/>
              <a:t>What is the role of Part VII?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6569628"/>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201"/>
            <a:ext cx="8229600" cy="838199"/>
          </a:xfrm>
        </p:spPr>
        <p:txBody>
          <a:bodyPr/>
          <a:lstStyle/>
          <a:p>
            <a:r>
              <a:rPr lang="en-US" dirty="0" smtClean="0"/>
              <a:t>Malraux: 1901-1976</a:t>
            </a:r>
            <a:endParaRPr lang="en-US" dirty="0"/>
          </a:p>
        </p:txBody>
      </p:sp>
      <p:pic>
        <p:nvPicPr>
          <p:cNvPr id="1026" name="Picture 2" descr="http://www.mundocitas.com/fotos/786.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04800" y="838200"/>
            <a:ext cx="1885950" cy="233362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28" name="Picture 4" descr="http://www.ordredelaliberation.fr/images/compagnon/malraux.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781800" y="202707"/>
            <a:ext cx="2257425" cy="34671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0" name="Picture 6" descr="http://fredvidal.files.wordpress.com/2009/03/andre-malraux1.jpg?w=460"/>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775142" y="3810000"/>
            <a:ext cx="1991764" cy="265176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2" name="Picture 8" descr="http://www-tc.pbs.org/wnet/americanmasters/files/2008/08/capa_essay_01.jpg"/>
          <p:cNvPicPr>
            <a:picLocks noChangeAspect="1" noChangeArrowheads="1"/>
          </p:cNvPicPr>
          <p:nvPr/>
        </p:nvPicPr>
        <p:blipFill>
          <a:blip r:embed="rId5">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33400" y="3276600"/>
            <a:ext cx="4581525" cy="30099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4" name="TextBox 3"/>
          <p:cNvSpPr txBox="1"/>
          <p:nvPr/>
        </p:nvSpPr>
        <p:spPr>
          <a:xfrm>
            <a:off x="2590800" y="1752600"/>
            <a:ext cx="1600200" cy="369332"/>
          </a:xfrm>
          <a:prstGeom prst="rect">
            <a:avLst/>
          </a:prstGeom>
          <a:noFill/>
        </p:spPr>
        <p:txBody>
          <a:bodyPr wrap="square" rtlCol="0">
            <a:spAutoFit/>
          </a:bodyPr>
          <a:lstStyle/>
          <a:p>
            <a:r>
              <a:rPr lang="en-US" dirty="0" smtClean="0"/>
              <a:t>Spain, 1936</a:t>
            </a:r>
            <a:endParaRPr lang="en-US" dirty="0"/>
          </a:p>
        </p:txBody>
      </p:sp>
      <p:sp>
        <p:nvSpPr>
          <p:cNvPr id="5" name="TextBox 4"/>
          <p:cNvSpPr txBox="1"/>
          <p:nvPr/>
        </p:nvSpPr>
        <p:spPr>
          <a:xfrm>
            <a:off x="5410200" y="1474592"/>
            <a:ext cx="1295400" cy="923330"/>
          </a:xfrm>
          <a:prstGeom prst="rect">
            <a:avLst/>
          </a:prstGeom>
          <a:noFill/>
        </p:spPr>
        <p:txBody>
          <a:bodyPr wrap="square" rtlCol="0">
            <a:spAutoFit/>
          </a:bodyPr>
          <a:lstStyle/>
          <a:p>
            <a:r>
              <a:rPr lang="en-US" dirty="0" smtClean="0"/>
              <a:t>Resistance , France, 1941-</a:t>
            </a:r>
            <a:endParaRPr lang="en-US" dirty="0"/>
          </a:p>
        </p:txBody>
      </p:sp>
      <p:sp>
        <p:nvSpPr>
          <p:cNvPr id="6" name="TextBox 5"/>
          <p:cNvSpPr txBox="1"/>
          <p:nvPr/>
        </p:nvSpPr>
        <p:spPr>
          <a:xfrm>
            <a:off x="5486400" y="3352800"/>
            <a:ext cx="1288742" cy="923330"/>
          </a:xfrm>
          <a:prstGeom prst="rect">
            <a:avLst/>
          </a:prstGeom>
          <a:noFill/>
        </p:spPr>
        <p:txBody>
          <a:bodyPr wrap="square" rtlCol="0">
            <a:spAutoFit/>
          </a:bodyPr>
          <a:lstStyle/>
          <a:p>
            <a:r>
              <a:rPr lang="en-US" dirty="0" smtClean="0"/>
              <a:t>Minister of</a:t>
            </a:r>
          </a:p>
          <a:p>
            <a:r>
              <a:rPr lang="en-US" dirty="0" smtClean="0"/>
              <a:t>Culture, </a:t>
            </a:r>
          </a:p>
          <a:p>
            <a:r>
              <a:rPr lang="en-US" dirty="0" smtClean="0"/>
              <a:t>1959- </a:t>
            </a:r>
            <a:endParaRPr lang="en-US" dirty="0"/>
          </a:p>
        </p:txBody>
      </p:sp>
      <p:sp>
        <p:nvSpPr>
          <p:cNvPr id="7" name="TextBox 6"/>
          <p:cNvSpPr txBox="1"/>
          <p:nvPr/>
        </p:nvSpPr>
        <p:spPr>
          <a:xfrm>
            <a:off x="1371600" y="6400800"/>
            <a:ext cx="3048000" cy="369332"/>
          </a:xfrm>
          <a:prstGeom prst="rect">
            <a:avLst/>
          </a:prstGeom>
          <a:noFill/>
        </p:spPr>
        <p:txBody>
          <a:bodyPr wrap="square" rtlCol="0">
            <a:spAutoFit/>
          </a:bodyPr>
          <a:lstStyle/>
          <a:p>
            <a:r>
              <a:rPr lang="en-US" dirty="0" smtClean="0"/>
              <a:t>Photo by Robert </a:t>
            </a:r>
            <a:r>
              <a:rPr lang="en-US" dirty="0" err="1" smtClean="0"/>
              <a:t>Capa</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8740977"/>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descr="File:ARC194219.pn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00200" y="381000"/>
            <a:ext cx="5610225" cy="56007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560488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685800" y="76200"/>
            <a:ext cx="7696200" cy="6740307"/>
          </a:xfrm>
          <a:prstGeom prst="rect">
            <a:avLst/>
          </a:prstGeom>
        </p:spPr>
        <p:txBody>
          <a:bodyPr wrap="square">
            <a:spAutoFit/>
          </a:bodyPr>
          <a:lstStyle/>
          <a:p>
            <a:r>
              <a:rPr lang="en-US" b="1" dirty="0"/>
              <a:t>"</a:t>
            </a:r>
            <a:r>
              <a:rPr lang="en-US" b="1" i="1" dirty="0"/>
              <a:t>Man is dead</a:t>
            </a:r>
            <a:r>
              <a:rPr lang="en-US" b="1" dirty="0"/>
              <a:t>, after God". Malraux, </a:t>
            </a:r>
            <a:r>
              <a:rPr lang="en-US" b="1" i="1" dirty="0"/>
              <a:t>The Temptation of the West</a:t>
            </a:r>
            <a:r>
              <a:rPr lang="en-US" b="1" dirty="0"/>
              <a:t>. (1926</a:t>
            </a:r>
            <a:r>
              <a:rPr lang="en-US" b="1" dirty="0" smtClean="0"/>
              <a:t>)</a:t>
            </a:r>
          </a:p>
          <a:p>
            <a:endParaRPr lang="en-US" b="1" dirty="0"/>
          </a:p>
          <a:p>
            <a:r>
              <a:rPr lang="en-US" b="1" dirty="0"/>
              <a:t>‘The artist is not the transcriber of the world, he is its rival.’ </a:t>
            </a:r>
            <a:endParaRPr lang="en-US" b="1" dirty="0" smtClean="0"/>
          </a:p>
          <a:p>
            <a:r>
              <a:rPr lang="en-US" b="1" dirty="0" smtClean="0"/>
              <a:t>	Malraux</a:t>
            </a:r>
            <a:r>
              <a:rPr lang="en-US" b="1" dirty="0"/>
              <a:t>, </a:t>
            </a:r>
            <a:r>
              <a:rPr lang="en-US" b="1" i="1" dirty="0" err="1"/>
              <a:t>L'Intemporel</a:t>
            </a:r>
            <a:r>
              <a:rPr lang="en-US" b="1" dirty="0"/>
              <a:t> (3rd volume of </a:t>
            </a:r>
            <a:r>
              <a:rPr lang="en-US" b="1" i="1" dirty="0"/>
              <a:t>The Metamorphosis of the Gods</a:t>
            </a:r>
            <a:r>
              <a:rPr lang="en-US" b="1" dirty="0"/>
              <a:t>.)</a:t>
            </a:r>
          </a:p>
          <a:p>
            <a:endParaRPr lang="en-US" b="1" dirty="0" smtClean="0"/>
          </a:p>
          <a:p>
            <a:r>
              <a:rPr lang="en-US" b="1" dirty="0" smtClean="0"/>
              <a:t>'In </a:t>
            </a:r>
            <a:r>
              <a:rPr lang="en-US" b="1" dirty="0"/>
              <a:t>a world in which everything is subject to the passing of time, art alone is both subject to time and yet victorious over it'. </a:t>
            </a:r>
            <a:r>
              <a:rPr lang="en-US" b="1" i="1" dirty="0"/>
              <a:t>Malraux in a television program about art, 1975</a:t>
            </a:r>
            <a:r>
              <a:rPr lang="en-US" b="1" dirty="0"/>
              <a:t>.</a:t>
            </a:r>
          </a:p>
          <a:p>
            <a:endParaRPr lang="en-US" b="1" dirty="0" smtClean="0"/>
          </a:p>
          <a:p>
            <a:r>
              <a:rPr lang="en-US" b="1" dirty="0" smtClean="0"/>
              <a:t>"</a:t>
            </a:r>
            <a:r>
              <a:rPr lang="en-US" b="1" dirty="0"/>
              <a:t>Art is an object lesson for the gods." </a:t>
            </a:r>
            <a:r>
              <a:rPr lang="en-US" b="1" i="1" dirty="0"/>
              <a:t>The Voices of Silence</a:t>
            </a:r>
            <a:endParaRPr lang="en-US" b="1" dirty="0"/>
          </a:p>
          <a:p>
            <a:endParaRPr lang="en-US" b="1" dirty="0" smtClean="0"/>
          </a:p>
          <a:p>
            <a:r>
              <a:rPr lang="en-US" b="1" dirty="0" smtClean="0"/>
              <a:t>“The </a:t>
            </a:r>
            <a:r>
              <a:rPr lang="en-US" b="1" dirty="0"/>
              <a:t>art museum is one of the places that give us the highest idea of man." </a:t>
            </a:r>
            <a:r>
              <a:rPr lang="en-US" b="1" i="1" dirty="0"/>
              <a:t>The Voices of Silence</a:t>
            </a:r>
            <a:endParaRPr lang="en-US" b="1" dirty="0"/>
          </a:p>
          <a:p>
            <a:endParaRPr lang="en-US" b="1" dirty="0" smtClean="0"/>
          </a:p>
          <a:p>
            <a:r>
              <a:rPr lang="en-US" b="1" dirty="0" smtClean="0"/>
              <a:t>"</a:t>
            </a:r>
            <a:r>
              <a:rPr lang="en-US" b="1" dirty="0"/>
              <a:t>Humanism does not consist in saying: ‘No animal could have done what I have done,’ but in declaring: ‘We have refused what the beast within us willed to do, and we seek to reclaim man wherever we find that which crushes him.’" </a:t>
            </a:r>
            <a:r>
              <a:rPr lang="en-US" b="1" i="1" dirty="0"/>
              <a:t>The Voices of Silence</a:t>
            </a:r>
            <a:endParaRPr lang="en-US" b="1" dirty="0"/>
          </a:p>
          <a:p>
            <a:endParaRPr lang="en-US" b="1" dirty="0" smtClean="0"/>
          </a:p>
          <a:p>
            <a:r>
              <a:rPr lang="en-US" b="1" dirty="0" smtClean="0"/>
              <a:t>"</a:t>
            </a:r>
            <a:r>
              <a:rPr lang="en-US" b="1" dirty="0"/>
              <a:t>The greatest mystery is not that we have been flung at random between this profusion of matter and the stars, but that within this prison we can draw from ourselves images powerful enough to deny our nothingness." </a:t>
            </a:r>
            <a:r>
              <a:rPr lang="en-US" b="1" i="1" dirty="0"/>
              <a:t>Les </a:t>
            </a:r>
            <a:r>
              <a:rPr lang="en-US" b="1" i="1" dirty="0" err="1"/>
              <a:t>Noyers</a:t>
            </a:r>
            <a:r>
              <a:rPr lang="en-US" b="1" i="1" dirty="0"/>
              <a:t> de </a:t>
            </a:r>
            <a:r>
              <a:rPr lang="en-US" b="1" i="1" dirty="0" err="1"/>
              <a:t>l'Altenburg</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92521"/>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Antimemoirs</a:t>
            </a:r>
            <a:r>
              <a:rPr lang="en-US" dirty="0" smtClean="0"/>
              <a:t>: an episode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AM is on a mission to China from </a:t>
            </a:r>
            <a:r>
              <a:rPr lang="en-US" dirty="0" err="1" smtClean="0"/>
              <a:t>DeGaulle</a:t>
            </a:r>
            <a:r>
              <a:rPr lang="en-US" dirty="0" smtClean="0"/>
              <a:t> (French President). Stops in Saigon during the Vietnam War; is met by </a:t>
            </a:r>
            <a:r>
              <a:rPr lang="en-US" dirty="0" err="1" smtClean="0"/>
              <a:t>Clappique</a:t>
            </a:r>
            <a:r>
              <a:rPr lang="en-US" dirty="0" smtClean="0"/>
              <a:t> (character from </a:t>
            </a:r>
            <a:r>
              <a:rPr lang="en-US" i="1" dirty="0" smtClean="0"/>
              <a:t>Man’s Fate</a:t>
            </a:r>
            <a:r>
              <a:rPr lang="en-US" dirty="0" smtClean="0"/>
              <a:t>) who</a:t>
            </a:r>
            <a:r>
              <a:rPr lang="en-US" dirty="0" smtClean="0"/>
              <a:t> shows him a </a:t>
            </a:r>
            <a:r>
              <a:rPr lang="en-US" dirty="0" smtClean="0"/>
              <a:t>movie </a:t>
            </a:r>
            <a:r>
              <a:rPr lang="en-US" dirty="0" smtClean="0"/>
              <a:t>script he has written about </a:t>
            </a:r>
            <a:r>
              <a:rPr lang="en-US" dirty="0" smtClean="0"/>
              <a:t>a chap </a:t>
            </a:r>
            <a:r>
              <a:rPr lang="en-US" dirty="0" err="1" smtClean="0"/>
              <a:t>Perken</a:t>
            </a:r>
            <a:r>
              <a:rPr lang="en-US" dirty="0" smtClean="0"/>
              <a:t>, whom Malraux had placed in his first novel as a </a:t>
            </a:r>
            <a:r>
              <a:rPr lang="en-US" dirty="0" smtClean="0"/>
              <a:t>hero- </a:t>
            </a:r>
            <a:r>
              <a:rPr lang="en-US" dirty="0" smtClean="0"/>
              <a:t>figure but is now seen by </a:t>
            </a:r>
            <a:r>
              <a:rPr lang="en-US" dirty="0" err="1" smtClean="0"/>
              <a:t>Clappique</a:t>
            </a:r>
            <a:r>
              <a:rPr lang="en-US" dirty="0" smtClean="0"/>
              <a:t> as a vain liar. C remarks he had sent some stamps to AM (which he says to C he received).</a:t>
            </a:r>
            <a:r>
              <a:rPr lang="en-US" dirty="0" smtClean="0"/>
              <a:t> C ends </a:t>
            </a:r>
            <a:r>
              <a:rPr lang="en-US" dirty="0" smtClean="0"/>
              <a:t>the </a:t>
            </a:r>
            <a:r>
              <a:rPr lang="en-US" dirty="0" smtClean="0"/>
              <a:t>movie </a:t>
            </a:r>
            <a:r>
              <a:rPr lang="en-US" dirty="0" smtClean="0"/>
              <a:t>script narration with “Well, what do you think?” Next line is “The next day I saw the  grey of the American destroyers in </a:t>
            </a:r>
            <a:r>
              <a:rPr lang="en-US" dirty="0" err="1" smtClean="0"/>
              <a:t>Danang</a:t>
            </a:r>
            <a:r>
              <a:rPr lang="en-US" dirty="0" smtClean="0"/>
              <a: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3603483"/>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i="1" dirty="0" err="1" smtClean="0"/>
              <a:t>Antimemoirs</a:t>
            </a:r>
            <a:r>
              <a:rPr lang="en-US" i="1" dirty="0" smtClean="0"/>
              <a:t> </a:t>
            </a:r>
            <a:r>
              <a:rPr lang="en-US" i="1" dirty="0" smtClean="0"/>
              <a:t>gives</a:t>
            </a:r>
            <a:endParaRPr lang="en-US" i="1" dirty="0"/>
          </a:p>
        </p:txBody>
      </p:sp>
      <p:sp>
        <p:nvSpPr>
          <p:cNvPr id="3" name="Content Placeholder 2"/>
          <p:cNvSpPr>
            <a:spLocks noGrp="1"/>
          </p:cNvSpPr>
          <p:nvPr>
            <p:ph idx="4294967295"/>
          </p:nvPr>
        </p:nvSpPr>
        <p:spPr>
          <a:xfrm>
            <a:off x="0" y="1600200"/>
            <a:ext cx="8229600" cy="5029200"/>
          </a:xfrm>
        </p:spPr>
        <p:txBody>
          <a:bodyPr/>
          <a:lstStyle/>
          <a:p>
            <a:r>
              <a:rPr lang="en-US" dirty="0" smtClean="0"/>
              <a:t>Three </a:t>
            </a:r>
            <a:r>
              <a:rPr lang="en-US" dirty="0" smtClean="0"/>
              <a:t>men</a:t>
            </a:r>
            <a:r>
              <a:rPr lang="en-US" dirty="0" smtClean="0"/>
              <a:t> who rise </a:t>
            </a:r>
            <a:r>
              <a:rPr lang="en-US" dirty="0" smtClean="0"/>
              <a:t>above history: The creation and enacting of a State.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429000" y="3733800"/>
            <a:ext cx="2359743" cy="2743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019800" y="3733800"/>
            <a:ext cx="2857500" cy="2286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62000" y="3733800"/>
            <a:ext cx="2286000" cy="2743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0070383"/>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question of MF</a:t>
            </a:r>
            <a:endParaRPr lang="en-US" dirty="0"/>
          </a:p>
        </p:txBody>
      </p:sp>
      <p:sp>
        <p:nvSpPr>
          <p:cNvPr id="3" name="Content Placeholder 2"/>
          <p:cNvSpPr>
            <a:spLocks noGrp="1"/>
          </p:cNvSpPr>
          <p:nvPr>
            <p:ph idx="1"/>
          </p:nvPr>
        </p:nvSpPr>
        <p:spPr/>
        <p:txBody>
          <a:bodyPr/>
          <a:lstStyle/>
          <a:p>
            <a:r>
              <a:rPr lang="en-US" dirty="0" smtClean="0"/>
              <a:t>What is the possibility</a:t>
            </a:r>
            <a:r>
              <a:rPr lang="en-US" dirty="0" smtClean="0"/>
              <a:t> of real </a:t>
            </a:r>
            <a:r>
              <a:rPr lang="en-US" dirty="0" smtClean="0"/>
              <a:t>self-knowledge and its relation to political action</a:t>
            </a:r>
            <a:r>
              <a:rPr lang="en-US" dirty="0" smtClean="0"/>
              <a:t>?</a:t>
            </a:r>
          </a:p>
          <a:p>
            <a:endParaRPr lang="en-US" dirty="0" smtClean="0"/>
          </a:p>
          <a:p>
            <a:r>
              <a:rPr lang="en-US" dirty="0" smtClean="0"/>
              <a:t>“Dare to lead the tragic life and you will be redeemed…</a:t>
            </a:r>
            <a:r>
              <a:rPr lang="en-US" smtClean="0"/>
              <a:t>” – Nietzsche, BT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a:t>
            </a:r>
            <a:endParaRPr lang="en-US" dirty="0"/>
          </a:p>
        </p:txBody>
      </p:sp>
      <p:sp>
        <p:nvSpPr>
          <p:cNvPr id="3" name="Content Placeholder 2"/>
          <p:cNvSpPr>
            <a:spLocks noGrp="1"/>
          </p:cNvSpPr>
          <p:nvPr>
            <p:ph idx="1"/>
          </p:nvPr>
        </p:nvSpPr>
        <p:spPr/>
        <p:txBody>
          <a:bodyPr>
            <a:normAutofit fontScale="40000" lnSpcReduction="20000"/>
          </a:bodyPr>
          <a:lstStyle/>
          <a:p>
            <a:r>
              <a:rPr lang="en-US" b="1" dirty="0" err="1"/>
              <a:t>Ch'en</a:t>
            </a:r>
            <a:r>
              <a:rPr lang="en-US" b="1" dirty="0"/>
              <a:t> Ta </a:t>
            </a:r>
            <a:r>
              <a:rPr lang="en-US" b="1" dirty="0" err="1"/>
              <a:t>Erh</a:t>
            </a:r>
            <a:r>
              <a:rPr lang="en-US" b="1" dirty="0"/>
              <a:t> – the assassin. Protagonist.</a:t>
            </a:r>
          </a:p>
          <a:p>
            <a:r>
              <a:rPr lang="en-US" b="1" dirty="0" err="1"/>
              <a:t>Kyo</a:t>
            </a:r>
            <a:r>
              <a:rPr lang="en-US" b="1" dirty="0"/>
              <a:t> </a:t>
            </a:r>
            <a:r>
              <a:rPr lang="en-US" b="1" dirty="0" err="1"/>
              <a:t>Gisors</a:t>
            </a:r>
            <a:r>
              <a:rPr lang="en-US" b="1" dirty="0"/>
              <a:t> – the leader of the revolt. Protagonist</a:t>
            </a:r>
            <a:r>
              <a:rPr lang="en-US" b="1" dirty="0" smtClean="0"/>
              <a:t>.</a:t>
            </a:r>
          </a:p>
          <a:p>
            <a:endParaRPr lang="en-US" b="1" dirty="0"/>
          </a:p>
          <a:p>
            <a:r>
              <a:rPr lang="en-US" b="1" dirty="0"/>
              <a:t>Baron De </a:t>
            </a:r>
            <a:r>
              <a:rPr lang="en-US" b="1" dirty="0" err="1"/>
              <a:t>Clappique</a:t>
            </a:r>
            <a:r>
              <a:rPr lang="en-US" b="1" dirty="0"/>
              <a:t> – a French merchant, smuggler, and obsessive gambler. Protagonist.</a:t>
            </a:r>
          </a:p>
          <a:p>
            <a:r>
              <a:rPr lang="en-US" b="1" dirty="0"/>
              <a:t>Old </a:t>
            </a:r>
            <a:r>
              <a:rPr lang="en-US" b="1" dirty="0" err="1"/>
              <a:t>Gisors</a:t>
            </a:r>
            <a:r>
              <a:rPr lang="en-US" b="1" dirty="0"/>
              <a:t> – </a:t>
            </a:r>
            <a:r>
              <a:rPr lang="en-US" b="1" dirty="0" err="1"/>
              <a:t>Kyo's</a:t>
            </a:r>
            <a:r>
              <a:rPr lang="en-US" b="1" dirty="0"/>
              <a:t> father, one-time Professor of Sociology at the University of Peking, and an opium addict, acts as a guide for </a:t>
            </a:r>
            <a:r>
              <a:rPr lang="en-US" b="1" dirty="0" err="1"/>
              <a:t>Kyo</a:t>
            </a:r>
            <a:r>
              <a:rPr lang="en-US" b="1" dirty="0"/>
              <a:t> and </a:t>
            </a:r>
            <a:r>
              <a:rPr lang="en-US" b="1" dirty="0" err="1"/>
              <a:t>Ch’en</a:t>
            </a:r>
            <a:endParaRPr lang="en-US" b="1" dirty="0"/>
          </a:p>
          <a:p>
            <a:r>
              <a:rPr lang="en-US" b="1" dirty="0"/>
              <a:t>May </a:t>
            </a:r>
            <a:r>
              <a:rPr lang="en-US" b="1" dirty="0" err="1"/>
              <a:t>Gisors</a:t>
            </a:r>
            <a:r>
              <a:rPr lang="en-US" b="1" dirty="0"/>
              <a:t> – </a:t>
            </a:r>
            <a:r>
              <a:rPr lang="en-US" b="1" dirty="0" err="1"/>
              <a:t>Kyo's</a:t>
            </a:r>
            <a:r>
              <a:rPr lang="en-US" b="1" dirty="0"/>
              <a:t> wife and a German doctor, born in </a:t>
            </a:r>
            <a:r>
              <a:rPr lang="en-US" b="1" dirty="0" smtClean="0"/>
              <a:t>Shanghai</a:t>
            </a:r>
          </a:p>
          <a:p>
            <a:endParaRPr lang="en-US" b="1" dirty="0"/>
          </a:p>
          <a:p>
            <a:r>
              <a:rPr lang="en-US" b="1" dirty="0" err="1"/>
              <a:t>Katow</a:t>
            </a:r>
            <a:r>
              <a:rPr lang="en-US" b="1" dirty="0"/>
              <a:t> – A Russian, one of the organizers of the insurrection, he is burned alive for treason</a:t>
            </a:r>
            <a:r>
              <a:rPr lang="en-US" b="1" dirty="0" smtClean="0"/>
              <a:t>.</a:t>
            </a:r>
          </a:p>
          <a:p>
            <a:endParaRPr lang="en-US" b="1" dirty="0"/>
          </a:p>
          <a:p>
            <a:r>
              <a:rPr lang="en-US" b="1" dirty="0" err="1"/>
              <a:t>Hemmelrich</a:t>
            </a:r>
            <a:r>
              <a:rPr lang="en-US" b="1" dirty="0"/>
              <a:t> – A Belgian phonograph-dealer.</a:t>
            </a:r>
          </a:p>
          <a:p>
            <a:r>
              <a:rPr lang="en-US" b="1" dirty="0"/>
              <a:t>Yu </a:t>
            </a:r>
            <a:r>
              <a:rPr lang="en-US" b="1" dirty="0" err="1"/>
              <a:t>Hsuan</a:t>
            </a:r>
            <a:r>
              <a:rPr lang="en-US" b="1" dirty="0"/>
              <a:t> – His partner</a:t>
            </a:r>
            <a:r>
              <a:rPr lang="en-US" b="1" dirty="0" smtClean="0"/>
              <a:t>.</a:t>
            </a:r>
          </a:p>
          <a:p>
            <a:endParaRPr lang="en-US" b="1" dirty="0"/>
          </a:p>
          <a:p>
            <a:r>
              <a:rPr lang="en-US" b="1" dirty="0"/>
              <a:t>Kama – A Japanese painter, Old </a:t>
            </a:r>
            <a:r>
              <a:rPr lang="en-US" b="1" dirty="0" err="1"/>
              <a:t>Gisors</a:t>
            </a:r>
            <a:r>
              <a:rPr lang="en-US" b="1" dirty="0"/>
              <a:t>' brother-in-law</a:t>
            </a:r>
            <a:r>
              <a:rPr lang="en-US" b="1" dirty="0" smtClean="0"/>
              <a:t>.</a:t>
            </a:r>
          </a:p>
          <a:p>
            <a:endParaRPr lang="en-US" b="1" dirty="0"/>
          </a:p>
          <a:p>
            <a:r>
              <a:rPr lang="en-US" b="1" dirty="0" err="1"/>
              <a:t>Ferral</a:t>
            </a:r>
            <a:r>
              <a:rPr lang="en-US" b="1" dirty="0"/>
              <a:t> – President of the French Chamber of Commerce and head of the France-Asiatic Consortium. He struggles with his relationship with Valerie because he only wishes to possess her as an object.</a:t>
            </a:r>
          </a:p>
          <a:p>
            <a:r>
              <a:rPr lang="en-US" b="1" dirty="0"/>
              <a:t>Valerie – </a:t>
            </a:r>
            <a:r>
              <a:rPr lang="en-US" b="1" dirty="0" err="1"/>
              <a:t>Ferral's</a:t>
            </a:r>
            <a:r>
              <a:rPr lang="en-US" b="1" dirty="0"/>
              <a:t> girlfriend</a:t>
            </a:r>
            <a:r>
              <a:rPr lang="en-US" b="1" dirty="0" smtClean="0"/>
              <a:t>.</a:t>
            </a:r>
          </a:p>
          <a:p>
            <a:endParaRPr lang="en-US" b="1" dirty="0"/>
          </a:p>
          <a:p>
            <a:r>
              <a:rPr lang="en-US" b="1" dirty="0" smtClean="0"/>
              <a:t>Koenig </a:t>
            </a:r>
            <a:r>
              <a:rPr lang="en-US" b="1" dirty="0"/>
              <a:t>– Chief of Chiang </a:t>
            </a:r>
            <a:r>
              <a:rPr lang="en-US" b="1" dirty="0" err="1"/>
              <a:t>Kaishek's</a:t>
            </a:r>
            <a:r>
              <a:rPr lang="en-US" b="1" dirty="0"/>
              <a:t> Police.</a:t>
            </a:r>
          </a:p>
          <a:p>
            <a:r>
              <a:rPr lang="en-US" b="1" dirty="0" err="1"/>
              <a:t>Suan</a:t>
            </a:r>
            <a:r>
              <a:rPr lang="en-US" b="1" dirty="0"/>
              <a:t> – Young Chinese terrorist who helped </a:t>
            </a:r>
            <a:r>
              <a:rPr lang="en-US" b="1" dirty="0" err="1"/>
              <a:t>Ch’en</a:t>
            </a:r>
            <a:r>
              <a:rPr lang="en-US" b="1" dirty="0"/>
              <a:t>, later arrested in the same attack in which </a:t>
            </a:r>
            <a:r>
              <a:rPr lang="en-US" b="1" dirty="0" err="1"/>
              <a:t>Ch'en</a:t>
            </a:r>
            <a:r>
              <a:rPr lang="en-US" b="1" dirty="0"/>
              <a:t> was killed.</a:t>
            </a:r>
          </a:p>
          <a:p>
            <a:r>
              <a:rPr lang="en-US" b="1" dirty="0"/>
              <a:t>Pei – Also helped </a:t>
            </a:r>
            <a:r>
              <a:rPr lang="en-US" b="1" dirty="0" err="1"/>
              <a:t>Ch’en</a:t>
            </a:r>
            <a:r>
              <a:rPr lang="en-US" b="1" dirty="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4943929"/>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Scene I: preparing the insurrection (March 32)</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lphaUcPeriod"/>
            </a:pPr>
            <a:r>
              <a:rPr lang="en-US" dirty="0" smtClean="0"/>
              <a:t>Assassination: Begins with confrontation with death</a:t>
            </a:r>
          </a:p>
          <a:p>
            <a:pPr marL="514350" indent="-514350">
              <a:buFont typeface="+mj-lt"/>
              <a:buAutoNum type="alphaUcPeriod"/>
            </a:pPr>
            <a:r>
              <a:rPr lang="en-US" dirty="0" smtClean="0"/>
              <a:t>Phonograph</a:t>
            </a:r>
          </a:p>
          <a:p>
            <a:pPr marL="514350" indent="-514350">
              <a:buFont typeface="+mj-lt"/>
              <a:buAutoNum type="alphaUcPeriod"/>
            </a:pPr>
            <a:r>
              <a:rPr lang="en-US" dirty="0" err="1" smtClean="0"/>
              <a:t>Kyo</a:t>
            </a:r>
            <a:r>
              <a:rPr lang="en-US" dirty="0" smtClean="0"/>
              <a:t> meets </a:t>
            </a:r>
            <a:r>
              <a:rPr lang="en-US" dirty="0" err="1" smtClean="0"/>
              <a:t>Clappique</a:t>
            </a:r>
            <a:endParaRPr lang="en-US" dirty="0"/>
          </a:p>
          <a:p>
            <a:pPr marL="514350" indent="-514350">
              <a:buFont typeface="+mj-lt"/>
              <a:buAutoNum type="alphaUcPeriod"/>
            </a:pPr>
            <a:r>
              <a:rPr lang="en-US" dirty="0" err="1" smtClean="0"/>
              <a:t>Katov</a:t>
            </a:r>
            <a:r>
              <a:rPr lang="en-US" dirty="0" smtClean="0"/>
              <a:t> and troops</a:t>
            </a:r>
          </a:p>
          <a:p>
            <a:pPr marL="514350" indent="-514350">
              <a:buFont typeface="+mj-lt"/>
              <a:buAutoNum type="alphaUcPeriod"/>
            </a:pPr>
            <a:r>
              <a:rPr lang="en-US" dirty="0" err="1" smtClean="0"/>
              <a:t>Kyo</a:t>
            </a:r>
            <a:r>
              <a:rPr lang="en-US" dirty="0" smtClean="0"/>
              <a:t> with his father</a:t>
            </a:r>
          </a:p>
          <a:p>
            <a:pPr marL="514350" indent="-514350">
              <a:buFont typeface="+mj-lt"/>
              <a:buAutoNum type="alphaUcPeriod"/>
            </a:pPr>
            <a:r>
              <a:rPr lang="en-US" dirty="0" smtClean="0"/>
              <a:t>May and </a:t>
            </a:r>
            <a:r>
              <a:rPr lang="en-US" dirty="0" err="1" smtClean="0"/>
              <a:t>Kyo</a:t>
            </a:r>
            <a:r>
              <a:rPr lang="en-US" dirty="0" smtClean="0"/>
              <a:t> (she is a doctor)</a:t>
            </a:r>
          </a:p>
          <a:p>
            <a:pPr marL="514350" indent="-514350">
              <a:buFont typeface="+mj-lt"/>
              <a:buAutoNum type="alphaUcPeriod"/>
            </a:pPr>
            <a:r>
              <a:rPr lang="en-US" dirty="0" smtClean="0"/>
              <a:t>Old </a:t>
            </a:r>
            <a:r>
              <a:rPr lang="en-US" dirty="0" err="1" smtClean="0"/>
              <a:t>Gisors</a:t>
            </a:r>
            <a:r>
              <a:rPr lang="en-US" dirty="0" smtClean="0"/>
              <a:t> and Chen</a:t>
            </a:r>
          </a:p>
          <a:p>
            <a:pPr marL="514350" indent="-514350">
              <a:buFont typeface="+mj-lt"/>
              <a:buAutoNum type="alphaUcPeriod"/>
            </a:pPr>
            <a:r>
              <a:rPr lang="en-US" dirty="0" err="1" smtClean="0"/>
              <a:t>Kyo</a:t>
            </a:r>
            <a:r>
              <a:rPr lang="en-US" dirty="0" smtClean="0"/>
              <a:t> and </a:t>
            </a:r>
            <a:r>
              <a:rPr lang="en-US" dirty="0" err="1" smtClean="0"/>
              <a:t>Katov</a:t>
            </a:r>
            <a:r>
              <a:rPr lang="en-US" dirty="0" smtClean="0"/>
              <a:t> at the river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0399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852</Words>
  <Application>Microsoft Macintosh PowerPoint</Application>
  <PresentationFormat>On-screen Show (4:3)</PresentationFormat>
  <Paragraphs>92</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Man’s Fate – La condition humaine</vt:lpstr>
      <vt:lpstr>Malraux: 1901-1976</vt:lpstr>
      <vt:lpstr>Slide 3</vt:lpstr>
      <vt:lpstr>Slide 4</vt:lpstr>
      <vt:lpstr>Antimemoirs: an episode</vt:lpstr>
      <vt:lpstr>Antimemoirs gives</vt:lpstr>
      <vt:lpstr>General question of MF</vt:lpstr>
      <vt:lpstr>cast</vt:lpstr>
      <vt:lpstr>Scene I: preparing the insurrection (March 32)</vt:lpstr>
      <vt:lpstr>Scene II</vt:lpstr>
      <vt:lpstr> Scene III: Hankow (center of CP strength) </vt:lpstr>
      <vt:lpstr>Scene IV</vt:lpstr>
      <vt:lpstr>Scene V</vt:lpstr>
      <vt:lpstr>Scene VI</vt:lpstr>
      <vt:lpstr>Scene VII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Man’s Fate – La condition humaine</dc:title>
  <dc:creator>Tracy Strong</dc:creator>
  <cp:lastModifiedBy>Tracy Strong</cp:lastModifiedBy>
  <cp:revision>15</cp:revision>
  <dcterms:created xsi:type="dcterms:W3CDTF">2013-05-13T16:55:59Z</dcterms:created>
  <dcterms:modified xsi:type="dcterms:W3CDTF">2013-05-13T17:11:12Z</dcterms:modified>
</cp:coreProperties>
</file>