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notesSlides/notesSlide12.xml" ContentType="application/vnd.openxmlformats-officedocument.presentationml.notesSlide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bookmarkIdSeed="2">
  <p:sldMasterIdLst>
    <p:sldMasterId id="2147483648" r:id="rId1"/>
  </p:sldMasterIdLst>
  <p:notesMasterIdLst>
    <p:notesMasterId r:id="rId19"/>
  </p:notesMasterIdLst>
  <p:sldIdLst>
    <p:sldId id="268" r:id="rId2"/>
    <p:sldId id="256" r:id="rId3"/>
    <p:sldId id="272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59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19" autoAdjust="0"/>
    <p:restoredTop sz="94626" autoAdjust="0"/>
  </p:normalViewPr>
  <p:slideViewPr>
    <p:cSldViewPr>
      <p:cViewPr varScale="1">
        <p:scale>
          <a:sx n="121" d="100"/>
          <a:sy n="121" d="100"/>
        </p:scale>
        <p:origin x="-52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D7B2A-4B2A-41C2-981D-5D5D18526436}" type="datetimeFigureOut">
              <a:rPr lang="en-US" smtClean="0"/>
              <a:pPr/>
              <a:t>3/28/14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75038-8577-489E-B86D-1F111FC7A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5038-8577-489E-B86D-1F111FC7AE5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5038-8577-489E-B86D-1F111FC7AE5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5038-8577-489E-B86D-1F111FC7AE5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5038-8577-489E-B86D-1F111FC7AE5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5038-8577-489E-B86D-1F111FC7AE5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5038-8577-489E-B86D-1F111FC7AE5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5038-8577-489E-B86D-1F111FC7AE5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5038-8577-489E-B86D-1F111FC7AE5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5038-8577-489E-B86D-1F111FC7AE5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5038-8577-489E-B86D-1F111FC7AE5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5038-8577-489E-B86D-1F111FC7AE5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5038-8577-489E-B86D-1F111FC7AE5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5038-8577-489E-B86D-1F111FC7AE5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5038-8577-489E-B86D-1F111FC7AE5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5038-8577-489E-B86D-1F111FC7AE5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5038-8577-489E-B86D-1F111FC7AE5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7F0F-4822-487A-AD46-993649EA53F0}" type="datetimeFigureOut">
              <a:rPr lang="en-US" smtClean="0"/>
              <a:pPr/>
              <a:t>3/28/14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5C6C7-C830-41B8-BBD2-66F549A9DD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7F0F-4822-487A-AD46-993649EA53F0}" type="datetimeFigureOut">
              <a:rPr lang="en-US" smtClean="0"/>
              <a:pPr/>
              <a:t>3/28/14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5C6C7-C830-41B8-BBD2-66F549A9DD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7F0F-4822-487A-AD46-993649EA53F0}" type="datetimeFigureOut">
              <a:rPr lang="en-US" smtClean="0"/>
              <a:pPr/>
              <a:t>3/28/14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5C6C7-C830-41B8-BBD2-66F549A9DD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7F0F-4822-487A-AD46-993649EA53F0}" type="datetimeFigureOut">
              <a:rPr lang="en-US" smtClean="0"/>
              <a:pPr/>
              <a:t>3/28/14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5C6C7-C830-41B8-BBD2-66F549A9DD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7F0F-4822-487A-AD46-993649EA53F0}" type="datetimeFigureOut">
              <a:rPr lang="en-US" smtClean="0"/>
              <a:pPr/>
              <a:t>3/28/14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5C6C7-C830-41B8-BBD2-66F549A9DD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7F0F-4822-487A-AD46-993649EA53F0}" type="datetimeFigureOut">
              <a:rPr lang="en-US" smtClean="0"/>
              <a:pPr/>
              <a:t>3/28/14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5C6C7-C830-41B8-BBD2-66F549A9DD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7F0F-4822-487A-AD46-993649EA53F0}" type="datetimeFigureOut">
              <a:rPr lang="en-US" smtClean="0"/>
              <a:pPr/>
              <a:t>3/28/14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5C6C7-C830-41B8-BBD2-66F549A9DD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7F0F-4822-487A-AD46-993649EA53F0}" type="datetimeFigureOut">
              <a:rPr lang="en-US" smtClean="0"/>
              <a:pPr/>
              <a:t>3/28/14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5C6C7-C830-41B8-BBD2-66F549A9DD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7F0F-4822-487A-AD46-993649EA53F0}" type="datetimeFigureOut">
              <a:rPr lang="en-US" smtClean="0"/>
              <a:pPr/>
              <a:t>3/28/14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5C6C7-C830-41B8-BBD2-66F549A9DD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7F0F-4822-487A-AD46-993649EA53F0}" type="datetimeFigureOut">
              <a:rPr lang="en-US" smtClean="0"/>
              <a:pPr/>
              <a:t>3/28/14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5C6C7-C830-41B8-BBD2-66F549A9DD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7F0F-4822-487A-AD46-993649EA53F0}" type="datetimeFigureOut">
              <a:rPr lang="en-US" smtClean="0"/>
              <a:pPr/>
              <a:t>3/28/14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5C6C7-C830-41B8-BBD2-66F549A9DD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7F0F-4822-487A-AD46-993649EA53F0}" type="datetimeFigureOut">
              <a:rPr lang="en-US" smtClean="0"/>
              <a:pPr/>
              <a:t>3/28/14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5C6C7-C830-41B8-BBD2-66F549A9DD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27F0F-4822-487A-AD46-993649EA53F0}" type="datetimeFigureOut">
              <a:rPr lang="en-US" smtClean="0"/>
              <a:pPr/>
              <a:t>3/28/14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5C6C7-C830-41B8-BBD2-66F549A9DD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tstrong@ucsd.ed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POLITICAL SCIENCE 13</a:t>
            </a:r>
            <a:br>
              <a:rPr lang="en-US" dirty="0" smtClean="0"/>
            </a:br>
            <a:r>
              <a:rPr lang="en-US" b="1" dirty="0" smtClean="0"/>
              <a:t>Power and Justice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229600" cy="4525963"/>
          </a:xfr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from this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A. I </a:t>
            </a:r>
            <a:r>
              <a:rPr lang="en-US" dirty="0"/>
              <a:t>would like to buy that car.</a:t>
            </a:r>
          </a:p>
          <a:p>
            <a:pPr lvl="0">
              <a:buNone/>
            </a:pPr>
            <a:r>
              <a:rPr lang="en-US" dirty="0" smtClean="0"/>
              <a:t>B. It </a:t>
            </a:r>
            <a:r>
              <a:rPr lang="en-US" dirty="0"/>
              <a:t>really too expensive for you, given your income.</a:t>
            </a:r>
          </a:p>
          <a:p>
            <a:pPr>
              <a:buNone/>
            </a:pPr>
            <a:r>
              <a:rPr lang="en-US" dirty="0"/>
              <a:t>A.   Nevertheless, I am going to – I really want it. [Or: Damn! I guess you are right.]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Here</a:t>
            </a:r>
            <a:r>
              <a:rPr lang="en-US" dirty="0"/>
              <a:t>, </a:t>
            </a:r>
            <a:r>
              <a:rPr lang="en-US" b="1" dirty="0"/>
              <a:t>no</a:t>
            </a:r>
            <a:r>
              <a:rPr lang="en-US" dirty="0"/>
              <a:t> claim is made to something </a:t>
            </a:r>
            <a:r>
              <a:rPr lang="en-US" b="1" dirty="0" smtClean="0"/>
              <a:t>common</a:t>
            </a:r>
            <a:r>
              <a:rPr lang="en-US" dirty="0" smtClean="0"/>
              <a:t> to </a:t>
            </a:r>
            <a:r>
              <a:rPr lang="en-US" dirty="0"/>
              <a:t>the two, there is no “I” to “We” claim.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this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A. Eavesdropping </a:t>
            </a:r>
            <a:r>
              <a:rPr lang="en-US" dirty="0"/>
              <a:t>on private conversations without a warrant is un-American.</a:t>
            </a:r>
          </a:p>
          <a:p>
            <a:pPr lvl="0">
              <a:buNone/>
            </a:pPr>
            <a:r>
              <a:rPr lang="en-US" dirty="0" smtClean="0"/>
              <a:t>B. Perhaps </a:t>
            </a:r>
            <a:r>
              <a:rPr lang="en-US" dirty="0"/>
              <a:t>so, but that is a small price to pay given the danger.</a:t>
            </a:r>
          </a:p>
          <a:p>
            <a:pPr lvl="1"/>
            <a:r>
              <a:rPr lang="en-US" dirty="0"/>
              <a:t>Here, any notion of a common claim (“being American”) is ruled out. B reveals his preference and willingness to pay a price.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has gone wrong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King Lear (that one) has in the First Act asked “</a:t>
            </a:r>
            <a:r>
              <a:rPr lang="en-US" dirty="0"/>
              <a:t>Which of [our daughters] shall we say does love us most?” </a:t>
            </a:r>
            <a:r>
              <a:rPr lang="en-US" dirty="0" smtClean="0"/>
              <a:t>and proposed to divide his kingdom accordingly.  </a:t>
            </a:r>
            <a:r>
              <a:rPr lang="en-US" dirty="0" err="1" smtClean="0"/>
              <a:t>Cordelia</a:t>
            </a:r>
            <a:r>
              <a:rPr lang="en-US" dirty="0" smtClean="0"/>
              <a:t> famously refuses the test. Lear banishes her and decides to live alternately with others (</a:t>
            </a:r>
            <a:r>
              <a:rPr lang="en-US" dirty="0" err="1" smtClean="0"/>
              <a:t>Goneril</a:t>
            </a:r>
            <a:r>
              <a:rPr lang="en-US" dirty="0" smtClean="0"/>
              <a:t> and Regan), taking his very large retinue of knights and retainers with him.  The daughters object to the extent of Lear’s retinue.  He responds: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-5913595"/>
            <a:ext cx="5673284" cy="12649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i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i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i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i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i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i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i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i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i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i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i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i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i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i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i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i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i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LEAR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[To GONERIL]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sz="24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'll go with thee:</a:t>
            </a:r>
            <a:br>
              <a:rPr kumimoji="0" lang="en-US" sz="24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24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Thy fifty yet doth double five and twenty,</a:t>
            </a:r>
            <a:br>
              <a:rPr kumimoji="0" lang="en-US" sz="24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24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And thou art twice her love.</a:t>
            </a:r>
            <a:endParaRPr kumimoji="0" lang="en-US" sz="2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GONERIL</a:t>
            </a:r>
            <a:r>
              <a:rPr kumimoji="0" lang="en-US" sz="2400" b="0" i="1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Hear me, my lord;</a:t>
            </a:r>
            <a:br>
              <a:rPr kumimoji="0" lang="en-US" sz="24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24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What need you five and twenty, ten, or five,</a:t>
            </a:r>
            <a:br>
              <a:rPr kumimoji="0" lang="en-US" sz="24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24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To follow in a house where twice so many</a:t>
            </a:r>
            <a:br>
              <a:rPr kumimoji="0" lang="en-US" sz="24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24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Have a command to tend you?</a:t>
            </a:r>
            <a:endParaRPr kumimoji="0" lang="en-US" sz="2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REGAN</a:t>
            </a:r>
            <a:r>
              <a:rPr kumimoji="0" lang="en-US" sz="2400" b="0" i="1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What need one?</a:t>
            </a:r>
            <a:endParaRPr kumimoji="0" lang="en-US" sz="2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KING LEAR</a:t>
            </a:r>
            <a:r>
              <a:rPr kumimoji="0" lang="en-US" sz="2400" b="0" i="1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O, reason not the need: our basest beggars</a:t>
            </a:r>
            <a:br>
              <a:rPr kumimoji="0" lang="en-US" sz="24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24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Are in the poorest thing superfluous:</a:t>
            </a:r>
            <a:br>
              <a:rPr kumimoji="0" lang="en-US" sz="24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24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Allow not nature more than nature needs,</a:t>
            </a:r>
            <a:br>
              <a:rPr kumimoji="0" lang="en-US" sz="24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24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Man's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life's as cheap as beast's:…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190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	Act II, sc. 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2400" b="1" baseline="0" dirty="0" smtClean="0">
                <a:latin typeface="Times New Roman"/>
              </a:rPr>
              <a:t>THEORY is derived from the Greek word </a:t>
            </a:r>
            <a:r>
              <a:rPr lang="en-US" sz="2400" b="1" baseline="0" dirty="0" err="1" smtClean="0">
                <a:latin typeface="Times New Roman"/>
              </a:rPr>
              <a:t>theoros</a:t>
            </a:r>
            <a:r>
              <a:rPr lang="en-US" sz="2400" b="1" baseline="0" dirty="0" smtClean="0">
                <a:latin typeface="Times New Roman"/>
              </a:rPr>
              <a:t> - spectator, often a delegate from one city to another to observe their rituals.</a:t>
            </a:r>
          </a:p>
          <a:p>
            <a:pPr lvl="1"/>
            <a:r>
              <a:rPr lang="en-US" sz="2400" b="1" i="1" baseline="0" dirty="0" smtClean="0">
                <a:latin typeface="Times New Roman"/>
              </a:rPr>
              <a:t>Theory is seeing , getting it.  “Oh! I see.”  And KNOWING what it is that you have gotten in such a way that you can make it available to yourself and to others.</a:t>
            </a:r>
          </a:p>
          <a:p>
            <a:pPr lvl="0"/>
            <a:endParaRPr lang="en-US" sz="2400" b="1" baseline="0" dirty="0" smtClean="0">
              <a:latin typeface="Times New Roman"/>
            </a:endParaRPr>
          </a:p>
          <a:p>
            <a:pPr lvl="0"/>
            <a:r>
              <a:rPr lang="en-US" sz="2400" b="1" baseline="0" dirty="0" smtClean="0">
                <a:latin typeface="Times New Roman"/>
              </a:rPr>
              <a:t>POLITICAL THEORY is thus understanding about politics: most generally about what humans try to do when they live a life with others.</a:t>
            </a:r>
          </a:p>
          <a:p>
            <a:pPr lvl="0"/>
            <a:r>
              <a:rPr lang="en-US" sz="2400" b="1" baseline="0" dirty="0" smtClean="0">
                <a:latin typeface="Times New Roman"/>
              </a:rPr>
              <a:t>These political Theorists are central to who we are, i.e. to how we understand ourselves when we live in a political matter.</a:t>
            </a:r>
          </a:p>
          <a:p>
            <a:pPr lvl="1"/>
            <a:r>
              <a:rPr lang="en-US" sz="2400" b="1" i="1" baseline="0" dirty="0" smtClean="0">
                <a:latin typeface="Times New Roman"/>
              </a:rPr>
              <a:t>Who is “we” -- explain. -- anyone who finds these voices in him or her or rejects them. -- provocation as modality of knowing</a:t>
            </a:r>
          </a:p>
          <a:p>
            <a:pPr lvl="0"/>
            <a:r>
              <a:rPr lang="en-US" sz="2400" b="1" baseline="0" dirty="0" smtClean="0">
                <a:latin typeface="Times New Roman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1/ who is “we”? What do we find out about about “we”?</a:t>
            </a:r>
          </a:p>
          <a:p>
            <a:pPr lvl="1"/>
            <a:r>
              <a:rPr lang="en-US" dirty="0" smtClean="0"/>
              <a:t>E.g. of property</a:t>
            </a:r>
          </a:p>
          <a:p>
            <a:pPr lvl="1">
              <a:buNone/>
            </a:pPr>
            <a:r>
              <a:rPr lang="en-US" dirty="0" smtClean="0"/>
              <a:t>2/ how do we study this in this course?</a:t>
            </a:r>
          </a:p>
          <a:p>
            <a:pPr lvl="1">
              <a:buNone/>
            </a:pPr>
            <a:r>
              <a:rPr lang="en-US" dirty="0" smtClean="0"/>
              <a:t>	classic texts</a:t>
            </a:r>
          </a:p>
          <a:p>
            <a:pPr lvl="1">
              <a:buNone/>
            </a:pPr>
            <a:r>
              <a:rPr lang="en-US" dirty="0" smtClean="0"/>
              <a:t>	literary texts (give us a world)</a:t>
            </a:r>
          </a:p>
          <a:p>
            <a:pPr lvl="1">
              <a:buNone/>
            </a:pPr>
            <a:r>
              <a:rPr lang="en-US" dirty="0" smtClean="0"/>
              <a:t>	scholarly analyses</a:t>
            </a:r>
          </a:p>
          <a:p>
            <a:pPr lvl="1">
              <a:buNone/>
            </a:pPr>
            <a:r>
              <a:rPr lang="en-US" dirty="0" smtClean="0"/>
              <a:t>	theory in practice(court cases)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power to make a decision</a:t>
            </a:r>
          </a:p>
          <a:p>
            <a:r>
              <a:rPr lang="en-US" dirty="0" smtClean="0"/>
              <a:t>2. power to set an agenda</a:t>
            </a:r>
          </a:p>
          <a:p>
            <a:r>
              <a:rPr lang="en-US" dirty="0" smtClean="0"/>
              <a:t>3. power to control what counts as a contestable item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Justice…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it hard to determine it?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kern="1400" baseline="0" dirty="0" smtClean="0">
                <a:latin typeface="Times New Roman"/>
              </a:rPr>
              <a:t>INTRODUCTION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Instructor: Tracy B. Strong</a:t>
            </a:r>
          </a:p>
          <a:p>
            <a:r>
              <a:rPr lang="en-US" dirty="0" smtClean="0"/>
              <a:t>Office: SSB 374</a:t>
            </a:r>
          </a:p>
          <a:p>
            <a:r>
              <a:rPr lang="en-US" dirty="0" smtClean="0"/>
              <a:t>Office hours: </a:t>
            </a:r>
            <a:r>
              <a:rPr lang="en-US" dirty="0" smtClean="0"/>
              <a:t> M: 2-3; W 11-12; by </a:t>
            </a:r>
            <a:r>
              <a:rPr lang="en-US" dirty="0" smtClean="0"/>
              <a:t>appt (534 7081) or drop in</a:t>
            </a:r>
          </a:p>
          <a:p>
            <a:r>
              <a:rPr lang="en-US" dirty="0" smtClean="0"/>
              <a:t>Email: </a:t>
            </a:r>
            <a:r>
              <a:rPr lang="en-US" dirty="0" smtClean="0">
                <a:hlinkClick r:id="rId3"/>
              </a:rPr>
              <a:t>tstrong@</a:t>
            </a:r>
            <a:r>
              <a:rPr lang="en-US" dirty="0" smtClean="0">
                <a:hlinkClick r:id="rId3"/>
              </a:rPr>
              <a:t>ucsd.edu</a:t>
            </a:r>
            <a:endParaRPr lang="en-US" dirty="0" smtClean="0"/>
          </a:p>
          <a:p>
            <a:r>
              <a:rPr lang="en-US" dirty="0" smtClean="0"/>
              <a:t>I am assisted by Ike </a:t>
            </a:r>
            <a:r>
              <a:rPr lang="en-US" dirty="0" err="1" smtClean="0"/>
              <a:t>S</a:t>
            </a:r>
            <a:r>
              <a:rPr lang="en-US" dirty="0" err="1" smtClean="0"/>
              <a:t>harpless</a:t>
            </a:r>
            <a:r>
              <a:rPr lang="en-US" dirty="0" smtClean="0"/>
              <a:t> and Caleb </a:t>
            </a:r>
            <a:r>
              <a:rPr lang="en-US" dirty="0" err="1" smtClean="0"/>
              <a:t>Scoville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latin typeface="Times New Roman"/>
              </a:rPr>
              <a:t>Outline and logic of the course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8229600" cy="6400800"/>
          </a:xfrm>
        </p:spPr>
        <p:txBody>
          <a:bodyPr>
            <a:noAutofit/>
          </a:bodyPr>
          <a:lstStyle/>
          <a:p>
            <a:r>
              <a:rPr lang="en-US" sz="1100" b="1" dirty="0" smtClean="0"/>
              <a:t>Requirements </a:t>
            </a:r>
            <a:r>
              <a:rPr lang="en-US" sz="1100" b="1" dirty="0" smtClean="0"/>
              <a:t>for the course include attendance, participation in section (10%), 2 midterms (25% each) and a final in-class exam (40%).  </a:t>
            </a:r>
          </a:p>
          <a:p>
            <a:r>
              <a:rPr lang="en-US" sz="1100" b="1" dirty="0" smtClean="0"/>
              <a:t>March 31: Introduction: Political Theory, the Political, Politics, and Political Science.  </a:t>
            </a:r>
          </a:p>
          <a:p>
            <a:r>
              <a:rPr lang="en-US" sz="1100" b="1" u="sng" dirty="0" smtClean="0"/>
              <a:t>SECTION ONE: Power and the politics of identity in difficult situations</a:t>
            </a:r>
          </a:p>
          <a:p>
            <a:r>
              <a:rPr lang="en-US" sz="1100" b="1" dirty="0" smtClean="0"/>
              <a:t>April 2: FILM: "Obedience" by Stanley </a:t>
            </a:r>
            <a:r>
              <a:rPr lang="en-US" sz="1100" b="1" dirty="0" err="1" smtClean="0"/>
              <a:t>Milgram</a:t>
            </a:r>
            <a:r>
              <a:rPr lang="en-US" sz="1100" b="1" dirty="0" smtClean="0"/>
              <a:t> </a:t>
            </a:r>
          </a:p>
          <a:p>
            <a:r>
              <a:rPr lang="en-US" sz="1100" b="1" dirty="0" smtClean="0"/>
              <a:t>April 7-9: The limits of selfhood and identity:  	</a:t>
            </a:r>
          </a:p>
          <a:p>
            <a:r>
              <a:rPr lang="en-US" sz="1100" b="1" dirty="0" smtClean="0"/>
              <a:t>READING: Bettelheim: "Individual and Mass Behavior in Extreme Situations" (reader)  </a:t>
            </a:r>
          </a:p>
          <a:p>
            <a:r>
              <a:rPr lang="en-US" sz="1100" b="1" dirty="0" smtClean="0"/>
              <a:t>April 14,16: The self and political commitment </a:t>
            </a:r>
          </a:p>
          <a:p>
            <a:r>
              <a:rPr lang="en-US" sz="1100" b="1" dirty="0" smtClean="0"/>
              <a:t> 	READING: Koestler, Darkness at Noon (BOOKSTORE) </a:t>
            </a:r>
          </a:p>
          <a:p>
            <a:r>
              <a:rPr lang="en-US" sz="1100" b="1" dirty="0" smtClean="0"/>
              <a:t>April 21, 22: What does it mean to be a citizen? </a:t>
            </a:r>
          </a:p>
          <a:p>
            <a:r>
              <a:rPr lang="en-US" sz="1100" b="1" dirty="0" smtClean="0"/>
              <a:t> 	READING: Plato, Apology, Crito (BOOKSTORE) </a:t>
            </a:r>
          </a:p>
          <a:p>
            <a:r>
              <a:rPr lang="en-US" sz="1100" b="1" dirty="0" smtClean="0"/>
              <a:t>April 28 : What obligations does a citizen or anyone else have? </a:t>
            </a:r>
          </a:p>
          <a:p>
            <a:r>
              <a:rPr lang="en-US" sz="1100" b="1" dirty="0" smtClean="0"/>
              <a:t> 	READING: Pitkin, “Obligation and Consent” (reader) </a:t>
            </a:r>
          </a:p>
          <a:p>
            <a:pPr algn="ctr"/>
            <a:r>
              <a:rPr lang="en-US" sz="1100" b="1" u="sng" dirty="0" smtClean="0"/>
              <a:t>FIRST MIDTERM, April 30 IN CLASS –BRING </a:t>
            </a:r>
            <a:r>
              <a:rPr lang="en-US" sz="1100" b="1" u="sng" dirty="0" smtClean="0"/>
              <a:t>BLUEBOOKS</a:t>
            </a:r>
          </a:p>
          <a:p>
            <a:r>
              <a:rPr lang="en-US" sz="1100" b="1" u="sng" dirty="0" smtClean="0"/>
              <a:t>SECTION </a:t>
            </a:r>
            <a:r>
              <a:rPr lang="en-US" sz="1100" b="1" u="sng" dirty="0" smtClean="0"/>
              <a:t>TWO: Justice and the politics of identity in a changing world</a:t>
            </a:r>
          </a:p>
          <a:p>
            <a:r>
              <a:rPr lang="en-US" sz="1100" b="1" dirty="0" smtClean="0"/>
              <a:t>May 5, 6: Persons, Humans and Citizens </a:t>
            </a:r>
          </a:p>
          <a:p>
            <a:r>
              <a:rPr lang="en-US" sz="1100" b="1" dirty="0" smtClean="0"/>
              <a:t>READING: "Griswold </a:t>
            </a:r>
            <a:r>
              <a:rPr lang="en-US" sz="1100" b="1" dirty="0" err="1" smtClean="0"/>
              <a:t>v</a:t>
            </a:r>
            <a:r>
              <a:rPr lang="en-US" sz="1100" b="1" dirty="0" smtClean="0"/>
              <a:t>. Connecticut"; "Roe </a:t>
            </a:r>
            <a:r>
              <a:rPr lang="en-US" sz="1100" b="1" dirty="0" err="1" smtClean="0"/>
              <a:t>v</a:t>
            </a:r>
            <a:r>
              <a:rPr lang="en-US" sz="1100" b="1" dirty="0" smtClean="0"/>
              <a:t>. Wade"; "Webster </a:t>
            </a:r>
            <a:r>
              <a:rPr lang="en-US" sz="1100" b="1" dirty="0" err="1" smtClean="0"/>
              <a:t>v</a:t>
            </a:r>
            <a:r>
              <a:rPr lang="en-US" sz="1100" b="1" dirty="0" smtClean="0"/>
              <a:t>. Reproductive Health Services"; "Planned Parenthood </a:t>
            </a:r>
            <a:r>
              <a:rPr lang="en-US" sz="1100" b="1" dirty="0" err="1" smtClean="0"/>
              <a:t>v</a:t>
            </a:r>
            <a:r>
              <a:rPr lang="en-US" sz="1100" b="1" dirty="0" smtClean="0"/>
              <a:t>. Casey": in Shapiro, ed. The Abortion Decisions (BOOKSTORE). </a:t>
            </a:r>
          </a:p>
          <a:p>
            <a:r>
              <a:rPr lang="en-US" sz="1100" b="1" dirty="0" smtClean="0"/>
              <a:t>May 12, 14: Selfhood and Society </a:t>
            </a:r>
          </a:p>
          <a:p>
            <a:r>
              <a:rPr lang="en-US" sz="1100" b="1" dirty="0" smtClean="0"/>
              <a:t> 	READING: Mill, On Liberty (BOOKSTORE) </a:t>
            </a:r>
          </a:p>
          <a:p>
            <a:r>
              <a:rPr lang="en-US" sz="1100" b="1" dirty="0" smtClean="0"/>
              <a:t>May 19: Politics, Contracts and Technology </a:t>
            </a:r>
          </a:p>
          <a:p>
            <a:r>
              <a:rPr lang="en-US" sz="1100" b="1" dirty="0" smtClean="0"/>
              <a:t> 	READING: Locke (reader); “In the Matter of Baby M” (2 Court decisions in reader) </a:t>
            </a:r>
          </a:p>
          <a:p>
            <a:pPr algn="ctr"/>
            <a:r>
              <a:rPr lang="en-US" sz="1100" b="1" u="sng" dirty="0" smtClean="0"/>
              <a:t> SECOND MIDTERM ON May 21 – BRING BLUEBOOKS</a:t>
            </a:r>
            <a:endParaRPr lang="en-US" sz="1100" b="1" dirty="0" smtClean="0"/>
          </a:p>
          <a:p>
            <a:pPr algn="ctr"/>
            <a:r>
              <a:rPr lang="en-US" sz="1100" b="1" u="sng" dirty="0" smtClean="0"/>
              <a:t>MAY 25 = MEMORIAL DAY</a:t>
            </a:r>
            <a:endParaRPr lang="en-US" sz="1100" b="1" dirty="0" smtClean="0"/>
          </a:p>
          <a:p>
            <a:r>
              <a:rPr lang="en-US" sz="1100" b="1" u="sng" dirty="0" smtClean="0"/>
              <a:t>SECTION THREE: The Limits of Citizenship and Citizenship at the Limit</a:t>
            </a:r>
          </a:p>
          <a:p>
            <a:r>
              <a:rPr lang="en-US" sz="1100" b="1" u="sng" dirty="0" smtClean="0"/>
              <a:t>START READING ELLISON</a:t>
            </a:r>
            <a:endParaRPr lang="en-US" sz="1100" b="1" dirty="0" smtClean="0"/>
          </a:p>
          <a:p>
            <a:r>
              <a:rPr lang="en-US" sz="1100" b="1" dirty="0" smtClean="0"/>
              <a:t>May 28: If not a citizen then what? </a:t>
            </a:r>
          </a:p>
          <a:p>
            <a:r>
              <a:rPr lang="en-US" sz="1100" b="1" dirty="0" smtClean="0"/>
              <a:t>READING: Thoreau, “Civil Disobedience” (reader); (Optional) Kateb, “Walt Whitman and</a:t>
            </a:r>
            <a:br>
              <a:rPr lang="en-US" sz="1100" b="1" dirty="0" smtClean="0"/>
            </a:br>
            <a:r>
              <a:rPr lang="en-US" sz="1100" b="1" dirty="0" smtClean="0"/>
              <a:t>                                 the Culture of Democracy” (reader)  </a:t>
            </a:r>
          </a:p>
          <a:p>
            <a:r>
              <a:rPr lang="en-US" sz="1100" b="1" dirty="0" smtClean="0"/>
              <a:t>June 2, 4: Being in and being out: who speaks for whom? </a:t>
            </a:r>
          </a:p>
          <a:p>
            <a:r>
              <a:rPr lang="en-US" sz="1100" b="1" dirty="0" smtClean="0"/>
              <a:t> 	READING: Ellison, Invisible Man (BOOKSTORE) </a:t>
            </a:r>
          </a:p>
          <a:p>
            <a:r>
              <a:rPr lang="en-US" sz="1100" b="1" u="sng" dirty="0" smtClean="0"/>
              <a:t>FINAL IN CLASSROOM AT SET TIME (June 12, 11:30-2:30)</a:t>
            </a:r>
            <a:endParaRPr lang="en-US" sz="1100" b="1" dirty="0" smtClean="0"/>
          </a:p>
          <a:p>
            <a:endParaRPr lang="en-US" sz="11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kern="1400" baseline="0" dirty="0" smtClean="0">
                <a:latin typeface="Times New Roman"/>
              </a:rPr>
              <a:t>Reading:  you are asked to read the works of a number of individuals.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endParaRPr lang="en-US" b="1" i="1" dirty="0" smtClean="0">
              <a:latin typeface="Times New Roman"/>
            </a:endParaRPr>
          </a:p>
          <a:p>
            <a:pPr marR="0" lvl="0" rtl="0"/>
            <a:r>
              <a:rPr lang="en-US" b="1" i="1" baseline="0" dirty="0" smtClean="0">
                <a:latin typeface="Times New Roman"/>
              </a:rPr>
              <a:t>How </a:t>
            </a:r>
            <a:r>
              <a:rPr lang="en-US" b="1" i="1" baseline="0" dirty="0" smtClean="0">
                <a:latin typeface="Times New Roman"/>
              </a:rPr>
              <a:t>to approach them.  </a:t>
            </a:r>
          </a:p>
          <a:p>
            <a:pPr marR="0" lvl="0" rtl="0"/>
            <a:r>
              <a:rPr lang="en-US" b="1" i="1" baseline="0" dirty="0" smtClean="0">
                <a:latin typeface="Times New Roman"/>
              </a:rPr>
              <a:t>These are particular individuals -- political theorists.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pPr marR="0" rtl="0"/>
            <a:r>
              <a:rPr lang="en-US" b="1" kern="1400" baseline="0" dirty="0" smtClean="0">
                <a:latin typeface="Times New Roman"/>
              </a:rPr>
              <a:t>Political Theory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62000"/>
            <a:ext cx="8229600" cy="5821363"/>
          </a:xfrm>
        </p:spPr>
        <p:txBody>
          <a:bodyPr>
            <a:noAutofit/>
          </a:bodyPr>
          <a:lstStyle/>
          <a:p>
            <a:pPr marR="0" lvl="0" rtl="0"/>
            <a:r>
              <a:rPr lang="en-US" sz="2200" b="1" u="sng" baseline="0" dirty="0" smtClean="0">
                <a:latin typeface="Times New Roman"/>
              </a:rPr>
              <a:t>That which is </a:t>
            </a:r>
            <a:r>
              <a:rPr lang="en-US" sz="2200" b="1" i="1" u="sng" baseline="0" dirty="0" smtClean="0">
                <a:latin typeface="Times New Roman"/>
              </a:rPr>
              <a:t>POLITICAL </a:t>
            </a:r>
            <a:r>
              <a:rPr lang="en-US" sz="2200" b="1" baseline="0" dirty="0" smtClean="0">
                <a:latin typeface="Times New Roman"/>
              </a:rPr>
              <a:t>is </a:t>
            </a:r>
            <a:r>
              <a:rPr lang="en-US" sz="2200" b="1" baseline="0" dirty="0" smtClean="0">
                <a:latin typeface="Times New Roman"/>
              </a:rPr>
              <a:t>about the arrangements that people make to live a life in common, that is with others who are not their blood relations.</a:t>
            </a:r>
          </a:p>
          <a:p>
            <a:pPr marR="0" lvl="1" rtl="0"/>
            <a:r>
              <a:rPr lang="en-US" sz="2200" b="1" baseline="0" dirty="0" smtClean="0">
                <a:latin typeface="Times New Roman"/>
              </a:rPr>
              <a:t>Implies sharing (having something in common) and thus difference or individuality. (I and you)</a:t>
            </a:r>
          </a:p>
          <a:p>
            <a:pPr marR="0" lvl="1" rtl="0"/>
            <a:r>
              <a:rPr lang="en-US" sz="2200" b="1" i="1" baseline="0" dirty="0" smtClean="0">
                <a:latin typeface="Times New Roman"/>
              </a:rPr>
              <a:t>I like to think of human activities as answers to questions. Thus:</a:t>
            </a:r>
          </a:p>
          <a:p>
            <a:pPr marR="0" lvl="2" rtl="0"/>
            <a:r>
              <a:rPr lang="en-US" sz="2200" b="1" baseline="0" dirty="0" smtClean="0">
                <a:latin typeface="Times New Roman"/>
              </a:rPr>
              <a:t>psychology is the answer to the question of what or who am I?</a:t>
            </a:r>
          </a:p>
          <a:p>
            <a:pPr marR="0" lvl="2" rtl="0"/>
            <a:r>
              <a:rPr lang="en-US" sz="2200" b="1" baseline="0" dirty="0" smtClean="0">
                <a:latin typeface="Times New Roman"/>
              </a:rPr>
              <a:t>Religion to the question of why do I suffer </a:t>
            </a:r>
          </a:p>
          <a:p>
            <a:pPr marR="0" lvl="2" rtl="0"/>
            <a:r>
              <a:rPr lang="en-US" sz="2200" b="1" baseline="0" dirty="0" smtClean="0">
                <a:latin typeface="Times New Roman"/>
              </a:rPr>
              <a:t>economics to that of how do I get what I want</a:t>
            </a:r>
          </a:p>
          <a:p>
            <a:pPr marR="0" lvl="2" rtl="0"/>
            <a:r>
              <a:rPr lang="en-US" sz="2200" b="1" baseline="0" dirty="0" smtClean="0">
                <a:latin typeface="Times New Roman"/>
              </a:rPr>
              <a:t>morality to that of what should I do</a:t>
            </a:r>
          </a:p>
          <a:p>
            <a:pPr marR="0" lvl="2" rtl="0"/>
            <a:r>
              <a:rPr lang="en-US" sz="2200" b="1" u="sng" baseline="0" dirty="0" smtClean="0">
                <a:latin typeface="Times New Roman"/>
              </a:rPr>
              <a:t>and POLITICS to that of the </a:t>
            </a:r>
            <a:r>
              <a:rPr lang="en-US" sz="2200" b="1" i="1" u="sng" baseline="0" dirty="0" smtClean="0">
                <a:latin typeface="Times New Roman"/>
              </a:rPr>
              <a:t>simultaneous</a:t>
            </a:r>
            <a:r>
              <a:rPr lang="en-US" sz="2200" b="1" u="sng" baseline="0" dirty="0" smtClean="0">
                <a:latin typeface="Times New Roman"/>
              </a:rPr>
              <a:t> answer to what am I and who are we?  (</a:t>
            </a:r>
            <a:r>
              <a:rPr lang="en-US" sz="2200" b="1" u="sng" baseline="0" dirty="0" err="1" smtClean="0">
                <a:latin typeface="Times New Roman"/>
              </a:rPr>
              <a:t>Eg</a:t>
            </a:r>
            <a:r>
              <a:rPr lang="en-US" sz="2200" b="1" u="sng" baseline="0" dirty="0" smtClean="0">
                <a:latin typeface="Times New Roman"/>
              </a:rPr>
              <a:t> what one is claiming when I says (I take this to be political) “I am an American</a:t>
            </a:r>
            <a:r>
              <a:rPr lang="en-US" sz="2200" b="1" u="sng" dirty="0" smtClean="0">
                <a:latin typeface="Times New Roman"/>
              </a:rPr>
              <a:t>” – It is thus a claim on others.</a:t>
            </a:r>
            <a:endParaRPr lang="en-US" sz="2200" b="1" u="sng" baseline="0" dirty="0" smtClean="0">
              <a:latin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something political?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hold a claim that I make to apply to others</a:t>
            </a:r>
          </a:p>
          <a:p>
            <a:pPr lvl="1">
              <a:buNone/>
            </a:pPr>
            <a:r>
              <a:rPr lang="en-US" dirty="0" smtClean="0"/>
              <a:t>A. “Eavesdropping </a:t>
            </a:r>
            <a:r>
              <a:rPr lang="en-US" dirty="0"/>
              <a:t>on private conversations without a warrant is un-American.”</a:t>
            </a:r>
          </a:p>
          <a:p>
            <a:pPr lvl="1">
              <a:buNone/>
            </a:pPr>
            <a:r>
              <a:rPr lang="en-US" dirty="0" smtClean="0"/>
              <a:t>B. “How </a:t>
            </a:r>
            <a:r>
              <a:rPr lang="en-US" dirty="0"/>
              <a:t>can you say that? The country is in danger from terrorists.”</a:t>
            </a:r>
          </a:p>
          <a:p>
            <a:pPr marL="971550" lvl="1" indent="-514350">
              <a:buAutoNum type="alphaUcPeriod"/>
            </a:pPr>
            <a:r>
              <a:rPr lang="en-US" dirty="0" smtClean="0"/>
              <a:t>“Well</a:t>
            </a:r>
            <a:r>
              <a:rPr lang="en-US" dirty="0"/>
              <a:t>, that is what I feel</a:t>
            </a:r>
            <a:r>
              <a:rPr lang="en-US" dirty="0" smtClean="0"/>
              <a:t>.”</a:t>
            </a:r>
          </a:p>
          <a:p>
            <a:pPr marL="971550" lvl="1" indent="-514350">
              <a:buAutoNum type="alphaUcPeriod"/>
            </a:pPr>
            <a:endParaRPr lang="en-US" dirty="0"/>
          </a:p>
          <a:p>
            <a:pPr marL="971550" lvl="1" indent="-514350">
              <a:buNone/>
            </a:pPr>
            <a:r>
              <a:rPr lang="en-US" dirty="0" smtClean="0"/>
              <a:t>“A’s” response is </a:t>
            </a:r>
            <a:r>
              <a:rPr lang="en-US" b="1" dirty="0" smtClean="0"/>
              <a:t>not</a:t>
            </a:r>
            <a:r>
              <a:rPr lang="en-US" dirty="0" smtClean="0"/>
              <a:t> political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dirty="0" smtClean="0"/>
              <a:t>A. “Eavesdropping on private conversations without a warrant is un-American.”</a:t>
            </a:r>
          </a:p>
          <a:p>
            <a:pPr lvl="1">
              <a:buNone/>
            </a:pPr>
            <a:r>
              <a:rPr lang="en-US" dirty="0" smtClean="0"/>
              <a:t>B. “How can you say that? The country is in danger from terrorists.”</a:t>
            </a:r>
          </a:p>
          <a:p>
            <a:pPr>
              <a:buNone/>
            </a:pPr>
            <a:r>
              <a:rPr lang="en-US" sz="2800" dirty="0" smtClean="0"/>
              <a:t>	  A. “The </a:t>
            </a:r>
            <a:r>
              <a:rPr lang="en-US" sz="2800" dirty="0"/>
              <a:t>Fourth Amendment to the Constitution </a:t>
            </a:r>
            <a:r>
              <a:rPr lang="en-US" sz="2800" dirty="0" smtClean="0"/>
              <a:t>	clearly </a:t>
            </a:r>
            <a:r>
              <a:rPr lang="en-US" sz="2800" dirty="0"/>
              <a:t>forbids it</a:t>
            </a:r>
            <a:r>
              <a:rPr lang="en-US" sz="2800" dirty="0" smtClean="0"/>
              <a:t>.”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 smtClean="0"/>
              <a:t>A’s response is political.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not resolved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B. 	“In cases like this one the President can make an exception. Lincoln did it during the Civil War.”</a:t>
            </a:r>
          </a:p>
          <a:p>
            <a:endParaRPr lang="en-US" dirty="0" smtClean="0"/>
          </a:p>
          <a:p>
            <a:r>
              <a:rPr lang="en-US" dirty="0" smtClean="0"/>
              <a:t>Now </a:t>
            </a:r>
            <a:r>
              <a:rPr lang="en-US" dirty="0"/>
              <a:t>we have an </a:t>
            </a:r>
            <a:r>
              <a:rPr lang="en-US" i="1" dirty="0"/>
              <a:t>argument</a:t>
            </a:r>
            <a:r>
              <a:rPr lang="en-US" dirty="0"/>
              <a:t>, an argument that is political.  It cannot be resolved except in the interaction of A and </a:t>
            </a:r>
            <a:r>
              <a:rPr lang="en-US" dirty="0" smtClean="0"/>
              <a:t>B. Hence politics involves conflict.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 this difference for a non-political exchange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A. 2 </a:t>
            </a:r>
            <a:r>
              <a:rPr lang="en-US" dirty="0"/>
              <a:t>+ 2 = 4.</a:t>
            </a:r>
          </a:p>
          <a:p>
            <a:pPr lvl="0">
              <a:buNone/>
            </a:pPr>
            <a:r>
              <a:rPr lang="en-US" dirty="0" smtClean="0"/>
              <a:t>B. I </a:t>
            </a:r>
            <a:r>
              <a:rPr lang="en-US" dirty="0"/>
              <a:t>think it is 22.</a:t>
            </a:r>
          </a:p>
          <a:p>
            <a:pPr lvl="0">
              <a:buNone/>
            </a:pPr>
            <a:r>
              <a:rPr lang="en-US" dirty="0" smtClean="0"/>
              <a:t>A. No </a:t>
            </a:r>
            <a:r>
              <a:rPr lang="en-US" dirty="0"/>
              <a:t>– that is a “plus” sign, not some symbol for association.</a:t>
            </a:r>
          </a:p>
          <a:p>
            <a:pPr lvl="0">
              <a:buNone/>
            </a:pPr>
            <a:r>
              <a:rPr lang="en-US" dirty="0" smtClean="0"/>
              <a:t>B. Oh</a:t>
            </a:r>
            <a:r>
              <a:rPr lang="en-US" dirty="0"/>
              <a:t>, of course! You are right.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1509</Words>
  <Application>Microsoft Macintosh PowerPoint</Application>
  <PresentationFormat>On-screen Show (4:3)</PresentationFormat>
  <Paragraphs>165</Paragraphs>
  <Slides>17</Slides>
  <Notes>16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POLITICAL SCIENCE 13 Power and Justice</vt:lpstr>
      <vt:lpstr>INTRODUCTION</vt:lpstr>
      <vt:lpstr>Outline and logic of the course</vt:lpstr>
      <vt:lpstr>Reading:  you are asked to read the works of a number of individuals. </vt:lpstr>
      <vt:lpstr>Political Theory</vt:lpstr>
      <vt:lpstr>What makes something political?</vt:lpstr>
      <vt:lpstr>Slide 7</vt:lpstr>
      <vt:lpstr>But not resolved</vt:lpstr>
      <vt:lpstr>Note this difference for a non-political exchange </vt:lpstr>
      <vt:lpstr>And from this one</vt:lpstr>
      <vt:lpstr>And this one</vt:lpstr>
      <vt:lpstr>What has gone wrong here?</vt:lpstr>
      <vt:lpstr>Slide 13</vt:lpstr>
      <vt:lpstr>What is theory?</vt:lpstr>
      <vt:lpstr>Political Theory</vt:lpstr>
      <vt:lpstr>Power </vt:lpstr>
      <vt:lpstr>Justice…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Tracy B Stong</dc:creator>
  <cp:lastModifiedBy>Tracy Strong</cp:lastModifiedBy>
  <cp:revision>15</cp:revision>
  <dcterms:created xsi:type="dcterms:W3CDTF">2014-03-28T19:44:42Z</dcterms:created>
  <dcterms:modified xsi:type="dcterms:W3CDTF">2014-03-28T20:00:02Z</dcterms:modified>
</cp:coreProperties>
</file>