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5" r:id="rId4"/>
    <p:sldId id="258" r:id="rId5"/>
    <p:sldId id="297" r:id="rId6"/>
    <p:sldId id="296" r:id="rId7"/>
    <p:sldId id="260" r:id="rId8"/>
    <p:sldId id="298" r:id="rId9"/>
    <p:sldId id="300" r:id="rId10"/>
    <p:sldId id="286" r:id="rId11"/>
    <p:sldId id="287" r:id="rId12"/>
    <p:sldId id="273" r:id="rId13"/>
    <p:sldId id="275" r:id="rId14"/>
    <p:sldId id="276" r:id="rId15"/>
    <p:sldId id="277" r:id="rId16"/>
    <p:sldId id="278" r:id="rId17"/>
    <p:sldId id="282" r:id="rId18"/>
    <p:sldId id="279" r:id="rId19"/>
    <p:sldId id="283" r:id="rId20"/>
    <p:sldId id="280" r:id="rId21"/>
    <p:sldId id="281" r:id="rId22"/>
    <p:sldId id="303" r:id="rId23"/>
    <p:sldId id="3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4493" autoAdjust="0"/>
    <p:restoredTop sz="94660"/>
  </p:normalViewPr>
  <p:slideViewPr>
    <p:cSldViewPr>
      <p:cViewPr varScale="1">
        <p:scale>
          <a:sx n="57" d="100"/>
          <a:sy n="57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026B66-0772-5848-BDC5-DADA08EA7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945C-121A-FF4E-B8E5-770F54F3A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45A9-03E7-9F4E-B82A-5C463A62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0F04-623E-024F-A2BB-942A32B1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37E7BC-5D37-9E43-93C6-C5155A9C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D7D5-7538-DD46-BF2C-10222853A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D70EC88-5884-9647-A485-2AED297F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8D6B-56EE-B34F-BE3D-8314532D8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6F42F3-6775-794D-80D3-DA1A11A3E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8AF991-E5D0-CE43-8DE9-10ABA3125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D6B2-D708-1A45-8172-432B2F795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pitchFamily="-1" charset="0"/>
              </a:defRPr>
            </a:lvl1pPr>
          </a:lstStyle>
          <a:p>
            <a:pPr>
              <a:defRPr/>
            </a:pPr>
            <a:fld id="{26382A66-86B8-6644-9FBA-388CA5D1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-1" charset="2"/>
        <a:buChar char=""/>
        <a:defRPr sz="27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" charset="2"/>
        <a:buChar char=""/>
        <a:defRPr sz="2200" kern="1200">
          <a:solidFill>
            <a:schemeClr val="tx2"/>
          </a:solidFill>
          <a:latin typeface="+mn-lt"/>
          <a:ea typeface="ＭＳ Ｐゴシック" pitchFamily="-83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" charset="2"/>
        <a:buChar char="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" charset="2"/>
        <a:buChar char=""/>
        <a:defRPr sz="2000" kern="1200">
          <a:solidFill>
            <a:schemeClr val="tx2"/>
          </a:solidFill>
          <a:latin typeface="+mn-lt"/>
          <a:ea typeface="ＭＳ Ｐゴシック" pitchFamily="-83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hsmith@ucsd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Times New Roman" charset="0"/>
                <a:cs typeface="Times New Roman" charset="0"/>
              </a:rPr>
              <a:t>Political Science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146A</a:t>
            </a:r>
          </a:p>
          <a:p>
            <a:pPr eaLnBrk="1" hangingPunct="1"/>
            <a:r>
              <a:rPr lang="en-US" sz="2000" dirty="0" smtClean="0">
                <a:latin typeface="Times New Roman" charset="0"/>
                <a:cs typeface="Times New Roman" charset="0"/>
              </a:rPr>
              <a:t>SPRING 2016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2000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000" dirty="0">
                <a:latin typeface="Times New Roman" charset="0"/>
                <a:cs typeface="Times New Roman" charset="0"/>
              </a:rPr>
              <a:t>Peter H. Smith</a:t>
            </a:r>
          </a:p>
          <a:p>
            <a:pPr eaLnBrk="1" hangingPunct="1">
              <a:buFont typeface="Wingdings 2" pitchFamily="-83" charset="2"/>
              <a:buNone/>
              <a:defRPr/>
            </a:pPr>
            <a:endParaRPr lang="en-US" cap="none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81200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U.S.-LATIN AMERICAN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POINTS OF ENTRY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61913" y="1295400"/>
            <a:ext cx="8504238" cy="5562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Readings: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</a:rPr>
              <a:t>Smith, </a:t>
            </a:r>
            <a:r>
              <a:rPr lang="en-US" i="1" dirty="0">
                <a:solidFill>
                  <a:schemeClr val="tx1"/>
                </a:solidFill>
              </a:rPr>
              <a:t>Talons of the </a:t>
            </a:r>
            <a:r>
              <a:rPr lang="en-US" i="1" dirty="0" smtClean="0">
                <a:solidFill>
                  <a:schemeClr val="tx1"/>
                </a:solidFill>
              </a:rPr>
              <a:t>Eagle, 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 (2013)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Holden and </a:t>
            </a:r>
            <a:r>
              <a:rPr lang="en-US" dirty="0" err="1" smtClean="0">
                <a:solidFill>
                  <a:schemeClr val="tx1"/>
                </a:solidFill>
              </a:rPr>
              <a:t>Zolov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Latin America and the United States: A Documentary Histor</a:t>
            </a:r>
            <a:r>
              <a:rPr lang="en-US" dirty="0" smtClean="0">
                <a:solidFill>
                  <a:schemeClr val="tx1"/>
                </a:solidFill>
              </a:rPr>
              <a:t>y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edition (2011)</a:t>
            </a:r>
            <a:endParaRPr lang="en-US" i="1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Videos: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“Missing”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“South of the Border”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“Maria Full of Grace”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“The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800 Mile Wall”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“Latin American and Caribbean Presence in the U.S.”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Guest speakers: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Susan Rice</a:t>
            </a:r>
          </a:p>
          <a:p>
            <a:pPr lvl="1" eaLnBrk="1" hangingPunct="1"/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Barack Obama 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ASSIGNMENTS AND DATES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May 04: </a:t>
            </a:r>
            <a:r>
              <a:rPr lang="ja-JP" altLang="en-US" dirty="0" smtClean="0">
                <a:latin typeface="Times New Roman" charset="0"/>
                <a:cs typeface="Times New Roman" charset="0"/>
              </a:rPr>
              <a:t>“</a:t>
            </a:r>
            <a:r>
              <a:rPr lang="en-US" dirty="0">
                <a:latin typeface="Times New Roman" charset="0"/>
                <a:cs typeface="Times New Roman" charset="0"/>
              </a:rPr>
              <a:t>mock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r>
              <a:rPr lang="en-US" dirty="0">
                <a:latin typeface="Times New Roman" charset="0"/>
                <a:cs typeface="Times New Roman" charset="0"/>
              </a:rPr>
              <a:t> midterm </a:t>
            </a:r>
          </a:p>
          <a:p>
            <a:pPr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May 25: </a:t>
            </a:r>
            <a:r>
              <a:rPr lang="en-US" dirty="0" smtClean="0">
                <a:latin typeface="Times New Roman" charset="0"/>
                <a:cs typeface="Times New Roman" charset="0"/>
              </a:rPr>
              <a:t>closed-book exam (33% course grade)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June 01: </a:t>
            </a:r>
            <a:r>
              <a:rPr lang="en-US" dirty="0" smtClean="0">
                <a:latin typeface="Times New Roman" charset="0"/>
                <a:cs typeface="Times New Roman" charset="0"/>
              </a:rPr>
              <a:t>10-15 page paper  (67% course grade)</a:t>
            </a:r>
          </a:p>
          <a:p>
            <a:pPr eaLnBrk="1" hangingPunct="1"/>
            <a:endParaRPr lang="en-US" b="1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b="1" dirty="0" smtClean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 dirty="0" smtClean="0">
                <a:latin typeface="Times New Roman" charset="0"/>
                <a:cs typeface="Times New Roman" charset="0"/>
              </a:rPr>
              <a:t>NB:</a:t>
            </a:r>
            <a:r>
              <a:rPr lang="en-US" dirty="0" smtClean="0">
                <a:latin typeface="Times New Roman" charset="0"/>
                <a:cs typeface="Times New Roman" charset="0"/>
              </a:rPr>
              <a:t>   There will be no final exam!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b="1">
                <a:solidFill>
                  <a:srgbClr val="FF0000"/>
                </a:solidFill>
              </a:rPr>
              <a:t>A CAST OF CHARACTERS</a:t>
            </a:r>
            <a:endParaRPr lang="en-US" sz="4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7367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2433638" y="381000"/>
          <a:ext cx="42767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Photo Editor Photo" r:id="rId3" imgW="4277322" imgH="6095238" progId="">
                  <p:embed/>
                </p:oleObj>
              </mc:Choice>
              <mc:Fallback>
                <p:oleObj name="Photo Editor Photo" r:id="rId3" imgW="4277322" imgH="609523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81000"/>
                        <a:ext cx="42767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3557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2895600" y="762000"/>
          <a:ext cx="320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Photo Editor Photo" r:id="rId3" imgW="2695951" imgH="4858428" progId="">
                  <p:embed/>
                </p:oleObj>
              </mc:Choice>
              <mc:Fallback>
                <p:oleObj name="Photo Editor Photo" r:id="rId3" imgW="2695951" imgH="485842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62000"/>
                        <a:ext cx="320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2033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1339850" y="1047750"/>
          <a:ext cx="6465888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Photo Editor Photo" r:id="rId3" imgW="6466667" imgH="4761905" progId="">
                  <p:embed/>
                </p:oleObj>
              </mc:Choice>
              <mc:Fallback>
                <p:oleObj name="Photo Editor Photo" r:id="rId3" imgW="6466667" imgH="476190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047750"/>
                        <a:ext cx="6465888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2895600" y="1371600"/>
          <a:ext cx="3429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Photo Editor Photo" r:id="rId3" imgW="2809524" imgH="3400900" progId="">
                  <p:embed/>
                </p:oleObj>
              </mc:Choice>
              <mc:Fallback>
                <p:oleObj name="Photo Editor Photo" r:id="rId3" imgW="2809524" imgH="3400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371600"/>
                        <a:ext cx="34290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36725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2438400" y="838200"/>
          <a:ext cx="4267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Photo Editor Photo" r:id="rId3" imgW="3885714" imgH="4877481" progId="">
                  <p:embed/>
                </p:oleObj>
              </mc:Choice>
              <mc:Fallback>
                <p:oleObj name="Photo Editor Photo" r:id="rId3" imgW="3885714" imgH="487748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8200"/>
                        <a:ext cx="4267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279525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1981200" y="1219200"/>
          <a:ext cx="5181600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Photo Editor Photo" r:id="rId3" imgW="4877481" imgH="3952381" progId="">
                  <p:embed/>
                </p:oleObj>
              </mc:Choice>
              <mc:Fallback>
                <p:oleObj name="Photo Editor Photo" r:id="rId3" imgW="4877481" imgH="395238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19200"/>
                        <a:ext cx="5181600" cy="418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736725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1905000" y="1066800"/>
          <a:ext cx="5334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Photo Editor Photo" r:id="rId3" imgW="4877481" imgH="3362794" progId="">
                  <p:embed/>
                </p:oleObj>
              </mc:Choice>
              <mc:Fallback>
                <p:oleObj name="Photo Editor Photo" r:id="rId3" imgW="4877481" imgH="336279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5334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anchor="t"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CONTACT INFO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>
                <a:latin typeface="Arial" charset="0"/>
                <a:hlinkClick r:id="rId2"/>
              </a:rPr>
              <a:t>phsmith@ucsd.edu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Social Science Building 364</a:t>
            </a:r>
          </a:p>
          <a:p>
            <a:r>
              <a:rPr lang="en-US" dirty="0">
                <a:latin typeface="Arial" charset="0"/>
              </a:rPr>
              <a:t>Wednesday 2-4 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Kathryn </a:t>
            </a:r>
            <a:r>
              <a:rPr lang="en-US" dirty="0" err="1" smtClean="0">
                <a:latin typeface="Arial" charset="0"/>
              </a:rPr>
              <a:t>Baragwanath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kbaragwa@ucsd.edu</a:t>
            </a:r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John </a:t>
            </a:r>
            <a:r>
              <a:rPr lang="en-US" dirty="0" err="1" smtClean="0">
                <a:latin typeface="Arial" charset="0"/>
              </a:rPr>
              <a:t>Gotti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jgottiucsd@gmail.com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5081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2133600" y="914400"/>
          <a:ext cx="4876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Photo Editor Photo" r:id="rId3" imgW="4877481" imgH="4715533" progId="">
                  <p:embed/>
                </p:oleObj>
              </mc:Choice>
              <mc:Fallback>
                <p:oleObj name="Photo Editor Photo" r:id="rId3" imgW="4877481" imgH="471553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0"/>
                        <a:ext cx="4876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47800" y="762000"/>
          <a:ext cx="6248400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Photo Editor Photo" r:id="rId3" imgW="4877481" imgH="3734321" progId="">
                  <p:embed/>
                </p:oleObj>
              </mc:Choice>
              <mc:Fallback>
                <p:oleObj name="Photo Editor Photo" r:id="rId3" imgW="4877481" imgH="3734321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762000"/>
                        <a:ext cx="6248400" cy="4784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d.publicbroadcasting.net/p/shared/npr/styles/x_large/nprshared/201603/47143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867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  <a:cs typeface="Times New Roman" charset="0"/>
              </a:rPr>
              <a:t>Have </a:t>
            </a:r>
            <a:r>
              <a:rPr lang="en-US" dirty="0">
                <a:latin typeface="Times New Roman" charset="0"/>
                <a:cs typeface="Times New Roman" charset="0"/>
              </a:rPr>
              <a:t>fun in this course!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Q:  If ignorance is bliss, knowledge must be….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50847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0912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ea typeface="+mj-ea"/>
                <a:cs typeface="+mj-cs"/>
              </a:rPr>
              <a:t>Key Questions</a:t>
            </a:r>
            <a:r>
              <a:rPr lang="en-US" sz="4000" dirty="0" smtClean="0">
                <a:ea typeface="+mj-ea"/>
                <a:cs typeface="+mj-cs"/>
              </a:rPr>
              <a:t/>
            </a:r>
            <a:br>
              <a:rPr lang="en-US" sz="4000" dirty="0" smtClean="0">
                <a:ea typeface="+mj-ea"/>
                <a:cs typeface="+mj-cs"/>
              </a:rPr>
            </a:br>
            <a:endParaRPr lang="en-US" sz="4000" dirty="0">
              <a:solidFill>
                <a:srgbClr val="D16349"/>
              </a:solidFill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5D1D7"/>
                </a:solidFill>
                <a:ea typeface="+mn-ea"/>
                <a:cs typeface="+mn-cs"/>
              </a:rPr>
              <a:t>What is the current state of U.S. relations with Latin America?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5D1D7"/>
                </a:solidFill>
                <a:ea typeface="+mn-ea"/>
                <a:cs typeface="+mn-cs"/>
              </a:rPr>
              <a:t>What (if anything) is unique or “new” about the present situation?  How much have we seen before?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5D1D7"/>
                </a:solidFill>
                <a:ea typeface="+mn-ea"/>
                <a:cs typeface="+mn-cs"/>
              </a:rPr>
              <a:t>Where is the relationship headed?  What might the future hold?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5D1D7"/>
                </a:solidFill>
                <a:ea typeface="+mn-ea"/>
                <a:cs typeface="+mn-cs"/>
              </a:rPr>
              <a:t>Subtext: strong vs. weak, disparity in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0912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ea typeface="+mj-ea"/>
                <a:cs typeface="+mj-cs"/>
              </a:rPr>
              <a:t>Key Questions</a:t>
            </a:r>
            <a:r>
              <a:rPr lang="en-US" sz="4000" dirty="0" smtClean="0">
                <a:ea typeface="+mj-ea"/>
                <a:cs typeface="+mj-cs"/>
              </a:rPr>
              <a:t/>
            </a:r>
            <a:br>
              <a:rPr lang="en-US" sz="4000" dirty="0" smtClean="0">
                <a:ea typeface="+mj-ea"/>
                <a:cs typeface="+mj-cs"/>
              </a:rPr>
            </a:br>
            <a:endParaRPr lang="en-US" sz="4000" dirty="0">
              <a:solidFill>
                <a:srgbClr val="D16349"/>
              </a:solidFill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What is the current state of U.S. relations with Latin America?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What (if anything) is unique or “new” about the present situation?  How much have we seen before?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Where is the relationship headed?  What might the future hold?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Subtext: strong vs. weak, disparity in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Course Design</a:t>
            </a:r>
            <a:endParaRPr lang="en-US" dirty="0">
              <a:solidFill>
                <a:srgbClr val="FF0000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Course Structure and Conceptual Approaches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Historical Stages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	1.  Imperialism in the Americas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	2.  Cold War in the Americas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	3. 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The 1990s: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From Geopolitics to </a:t>
            </a:r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Geoeconomics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295400" y="609600"/>
            <a:ext cx="6950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endParaRPr lang="en-US" sz="3200"/>
          </a:p>
          <a:p>
            <a:pPr marL="342900" indent="-342900"/>
            <a:endParaRPr lang="en-US" sz="3200"/>
          </a:p>
          <a:p>
            <a:pPr marL="342900" indent="-342900">
              <a:buFontTx/>
              <a:buAutoNum type="arabicPeriod"/>
            </a:pPr>
            <a:endParaRPr lang="en-US" sz="32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a typeface="+mj-ea"/>
                <a:cs typeface="+mj-cs"/>
              </a:rPr>
              <a:t>The Contemporary Scene: 9/11-present</a:t>
            </a:r>
            <a:r>
              <a:rPr lang="en-US" sz="3600" dirty="0" smtClean="0">
                <a:ea typeface="+mj-ea"/>
                <a:cs typeface="+mj-cs"/>
              </a:rPr>
              <a:t/>
            </a:r>
            <a:br>
              <a:rPr lang="en-US" sz="3600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5D1D7"/>
                </a:solidFill>
                <a:ea typeface="+mn-ea"/>
                <a:cs typeface="+mn-cs"/>
              </a:rPr>
              <a:t>The War on Terror and Global  Realities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5D1D7"/>
                </a:solidFill>
                <a:ea typeface="+mn-ea"/>
                <a:cs typeface="+mn-cs"/>
              </a:rPr>
              <a:t>Neglect and Opportunity for Latin America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5D1D7"/>
                </a:solidFill>
                <a:ea typeface="+mn-ea"/>
                <a:cs typeface="+mn-cs"/>
              </a:rPr>
              <a:t>The Political Economy of Drug Trafficking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5D1D7"/>
                </a:solidFill>
                <a:ea typeface="+mn-ea"/>
                <a:cs typeface="+mn-cs"/>
              </a:rPr>
              <a:t>Migration and Latino Communities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5D1D7"/>
                </a:solidFill>
                <a:ea typeface="+mn-ea"/>
                <a:cs typeface="+mn-cs"/>
              </a:rPr>
              <a:t>Barack Obama and the Politics of Hope (?) Conclusion and Review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295400" y="609600"/>
            <a:ext cx="6950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endParaRPr lang="en-US" sz="3200"/>
          </a:p>
          <a:p>
            <a:pPr marL="342900" indent="-342900"/>
            <a:endParaRPr lang="en-US" sz="3200"/>
          </a:p>
          <a:p>
            <a:pPr marL="342900" indent="-342900">
              <a:buFontTx/>
              <a:buAutoNum type="arabicPeriod"/>
            </a:pPr>
            <a:endParaRPr lang="en-US" sz="32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a typeface="+mj-ea"/>
                <a:cs typeface="+mj-cs"/>
              </a:rPr>
              <a:t>The Contemporary Scene: 9/11-present</a:t>
            </a:r>
            <a:r>
              <a:rPr lang="en-US" sz="3600" dirty="0" smtClean="0">
                <a:ea typeface="+mj-ea"/>
                <a:cs typeface="+mj-cs"/>
              </a:rPr>
              <a:t/>
            </a:r>
            <a:br>
              <a:rPr lang="en-US" sz="3600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The War on Terror: Geopolitics and Global  Realities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A New World, the New Left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The Political Economy of Drug Trafficking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Migration and Latino Communities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What’s Up with Cuba?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Barack Obama and the U.S. Campaign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Conclusion and Review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Analytical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cs typeface="Times New Roman" charset="0"/>
              </a:rPr>
              <a:t>Nation-state as unit of analysis (not markets, not psychology)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International systems with distinct </a:t>
            </a:r>
            <a:r>
              <a:rPr lang="ja-JP" altLang="en-US" dirty="0">
                <a:latin typeface="Times New Roman" charset="0"/>
                <a:cs typeface="Times New Roman" charset="0"/>
              </a:rPr>
              <a:t>“</a:t>
            </a:r>
            <a:r>
              <a:rPr lang="en-US" dirty="0">
                <a:latin typeface="Times New Roman" charset="0"/>
                <a:cs typeface="Times New Roman" charset="0"/>
              </a:rPr>
              <a:t>rules of the game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endParaRPr lang="en-US" dirty="0">
              <a:latin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cs typeface="Times New Roman" charset="0"/>
              </a:rPr>
              <a:t>Formulation of </a:t>
            </a:r>
            <a:r>
              <a:rPr lang="ja-JP" altLang="en-US" dirty="0">
                <a:latin typeface="Times New Roman" charset="0"/>
                <a:cs typeface="Times New Roman" charset="0"/>
              </a:rPr>
              <a:t>“</a:t>
            </a:r>
            <a:r>
              <a:rPr lang="en-US" dirty="0">
                <a:latin typeface="Times New Roman" charset="0"/>
                <a:cs typeface="Times New Roman" charset="0"/>
              </a:rPr>
              <a:t>grand strategies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r>
              <a:rPr lang="en-US" dirty="0">
                <a:latin typeface="Times New Roman" charset="0"/>
                <a:cs typeface="Times New Roman" charset="0"/>
              </a:rPr>
              <a:t> (depending on perceptions of world arena)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Disparities in power</a:t>
            </a:r>
          </a:p>
          <a:p>
            <a:r>
              <a:rPr lang="ja-JP" altLang="en-US" dirty="0">
                <a:latin typeface="Times New Roman" charset="0"/>
                <a:cs typeface="Times New Roman" charset="0"/>
              </a:rPr>
              <a:t>“</a:t>
            </a:r>
            <a:r>
              <a:rPr lang="en-US" dirty="0">
                <a:latin typeface="Times New Roman" charset="0"/>
                <a:cs typeface="Times New Roman" charset="0"/>
              </a:rPr>
              <a:t>Hard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r>
              <a:rPr lang="en-US" dirty="0">
                <a:latin typeface="Times New Roman" charset="0"/>
                <a:cs typeface="Times New Roman" charset="0"/>
              </a:rPr>
              <a:t> vs. </a:t>
            </a:r>
            <a:r>
              <a:rPr lang="ja-JP" altLang="en-US" dirty="0">
                <a:latin typeface="Times New Roman" charset="0"/>
                <a:cs typeface="Times New Roman" charset="0"/>
              </a:rPr>
              <a:t>“</a:t>
            </a:r>
            <a:r>
              <a:rPr lang="en-US" dirty="0">
                <a:latin typeface="Times New Roman" charset="0"/>
                <a:cs typeface="Times New Roman" charset="0"/>
              </a:rPr>
              <a:t>soft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cs typeface="Times New Roman" charset="0"/>
              </a:rPr>
              <a:t>power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362</TotalTime>
  <Words>435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Georgia</vt:lpstr>
      <vt:lpstr>Times New Roman</vt:lpstr>
      <vt:lpstr>Wingdings</vt:lpstr>
      <vt:lpstr>Wingdings 2</vt:lpstr>
      <vt:lpstr>Civic</vt:lpstr>
      <vt:lpstr>Photo Editor Photo</vt:lpstr>
      <vt:lpstr>U.S.-LATIN AMERICAN RELATIONS</vt:lpstr>
      <vt:lpstr>CONTACT INFO</vt:lpstr>
      <vt:lpstr>PowerPoint Presentation</vt:lpstr>
      <vt:lpstr>Key Questions </vt:lpstr>
      <vt:lpstr>Key Questions </vt:lpstr>
      <vt:lpstr>Course Design</vt:lpstr>
      <vt:lpstr>The Contemporary Scene: 9/11-present </vt:lpstr>
      <vt:lpstr>The Contemporary Scene: 9/11-present </vt:lpstr>
      <vt:lpstr>Analytical Tools</vt:lpstr>
      <vt:lpstr>POINTS OF ENTRY</vt:lpstr>
      <vt:lpstr>ASSIGNMENTS AND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PARTING THOUGHTS</vt:lpstr>
    </vt:vector>
  </TitlesOfParts>
  <Company>UCSD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U.S.-LATIN AMERICAN RELATIONS</dc:title>
  <dc:creator>Wayne Cornelius</dc:creator>
  <cp:lastModifiedBy>phsmith</cp:lastModifiedBy>
  <cp:revision>69</cp:revision>
  <dcterms:created xsi:type="dcterms:W3CDTF">2013-04-02T01:09:08Z</dcterms:created>
  <dcterms:modified xsi:type="dcterms:W3CDTF">2016-03-30T21:59:16Z</dcterms:modified>
</cp:coreProperties>
</file>