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67" r:id="rId4"/>
    <p:sldId id="265" r:id="rId5"/>
    <p:sldId id="268" r:id="rId6"/>
    <p:sldId id="258" r:id="rId7"/>
    <p:sldId id="269" r:id="rId8"/>
    <p:sldId id="261" r:id="rId9"/>
    <p:sldId id="271" r:id="rId10"/>
    <p:sldId id="270" r:id="rId11"/>
    <p:sldId id="264" r:id="rId12"/>
    <p:sldId id="273" r:id="rId13"/>
    <p:sldId id="266" r:id="rId1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1BDED8-8CA1-45D7-9EE3-AA28E1D8A6DD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FBD5F5-A06A-4F3E-A3E4-68EAB31BB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hsmith@dss.ucsd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hbrenna@ucsd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Introduction to Latin America</a:t>
            </a:r>
          </a:p>
          <a:p>
            <a:r>
              <a:rPr lang="en-US" sz="3600" dirty="0" smtClean="0"/>
              <a:t>WINTER 2016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LATI 50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Course 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1: Introduction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2: Dimensions of History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3: Magical Realism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4: Economic Development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5: Democracy and Dictatorship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6:  Social Inequality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7: Arts and Society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8: Popular Culture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9: Inter-American Agenda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Examinations/Papers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Mid-term exam (February 18) ~ 33% grade</a:t>
            </a:r>
          </a:p>
          <a:p>
            <a:endParaRPr lang="en-US" dirty="0" smtClean="0"/>
          </a:p>
          <a:p>
            <a:r>
              <a:rPr lang="en-US" dirty="0" smtClean="0"/>
              <a:t>Final exam (March 15, 11:30-2:29) ~ 67% of grade</a:t>
            </a:r>
          </a:p>
          <a:p>
            <a:endParaRPr lang="en-US" dirty="0" smtClean="0"/>
          </a:p>
          <a:p>
            <a:r>
              <a:rPr lang="en-US" dirty="0" smtClean="0"/>
              <a:t>Optional paper (March 9): 30% grade, so mid-term = 20% and final = 50%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PRINCIPLES OF GRADING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Reasonable command of factual material</a:t>
            </a:r>
          </a:p>
          <a:p>
            <a:r>
              <a:rPr lang="en-US" dirty="0" smtClean="0"/>
              <a:t>Rigor of analysis</a:t>
            </a:r>
          </a:p>
          <a:p>
            <a:r>
              <a:rPr lang="en-US" dirty="0" smtClean="0"/>
              <a:t>Clarity of expression</a:t>
            </a:r>
          </a:p>
          <a:p>
            <a:r>
              <a:rPr lang="en-US" dirty="0" smtClean="0"/>
              <a:t>Hint: </a:t>
            </a:r>
            <a:r>
              <a:rPr lang="en-US" i="1" dirty="0" smtClean="0"/>
              <a:t>Answer the questions!</a:t>
            </a:r>
          </a:p>
          <a:p>
            <a:r>
              <a:rPr lang="en-US" dirty="0" smtClean="0"/>
              <a:t>Class participation: as observed; attendance at sections </a:t>
            </a:r>
            <a:r>
              <a:rPr lang="en-US" i="1" dirty="0" smtClean="0"/>
              <a:t>obligatory</a:t>
            </a:r>
          </a:p>
          <a:p>
            <a:endParaRPr lang="en-US" i="1" dirty="0" smtClean="0"/>
          </a:p>
          <a:p>
            <a:r>
              <a:rPr lang="en-US" dirty="0" smtClean="0"/>
              <a:t>No pre-established curve</a:t>
            </a:r>
          </a:p>
          <a:p>
            <a:r>
              <a:rPr lang="en-US" dirty="0" smtClean="0"/>
              <a:t>Typical distribution: 35 % As, 50% Bs, 15% &lt;B</a:t>
            </a:r>
          </a:p>
          <a:p>
            <a:r>
              <a:rPr lang="en-US" dirty="0" smtClean="0"/>
              <a:t>Procedure for appeals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¡</a:t>
            </a:r>
            <a:r>
              <a:rPr lang="en-US" sz="8000" dirty="0" err="1" smtClean="0">
                <a:solidFill>
                  <a:srgbClr val="FF0000"/>
                </a:solidFill>
              </a:rPr>
              <a:t>Adelante</a:t>
            </a:r>
            <a:r>
              <a:rPr lang="en-US" sz="8000" dirty="0" smtClean="0">
                <a:solidFill>
                  <a:srgbClr val="FF0000"/>
                </a:solidFill>
              </a:rPr>
              <a:t>!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Who Is This Guy?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Captivated by Latin America (and relationship with United States) as “accidental tourist” in Mexico</a:t>
            </a:r>
          </a:p>
          <a:p>
            <a:r>
              <a:rPr lang="en-US" dirty="0" smtClean="0"/>
              <a:t>Historian by training, political scientist by self-education and ad hoc exposure</a:t>
            </a:r>
          </a:p>
          <a:p>
            <a:r>
              <a:rPr lang="en-US" dirty="0" smtClean="0"/>
              <a:t>Faculty positions at Dartmouth College, University of Wisconsin, MIT; at UCSD for &gt; 25 years</a:t>
            </a:r>
          </a:p>
          <a:p>
            <a:r>
              <a:rPr lang="en-US" dirty="0" smtClean="0"/>
              <a:t>Extensive research on Argentina and Mexico</a:t>
            </a:r>
          </a:p>
          <a:p>
            <a:r>
              <a:rPr lang="en-US" dirty="0" smtClean="0"/>
              <a:t>Research programs on Latin American relations with Europe and East Asia</a:t>
            </a:r>
          </a:p>
          <a:p>
            <a:r>
              <a:rPr lang="en-US" dirty="0" smtClean="0"/>
              <a:t> Most relevant </a:t>
            </a:r>
            <a:r>
              <a:rPr lang="en-US" i="1" dirty="0" smtClean="0"/>
              <a:t>publications—Modern Latin America</a:t>
            </a:r>
            <a:r>
              <a:rPr lang="en-US" dirty="0" smtClean="0"/>
              <a:t>, 8</a:t>
            </a:r>
            <a:r>
              <a:rPr lang="en-US" baseline="30000" dirty="0" smtClean="0"/>
              <a:t>th</a:t>
            </a:r>
            <a:r>
              <a:rPr lang="en-US" dirty="0" smtClean="0"/>
              <a:t> edition, and </a:t>
            </a:r>
            <a:r>
              <a:rPr lang="en-US" i="1" dirty="0" smtClean="0"/>
              <a:t>Talons of the Eagle: Latin America, the United States, and the World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PHS Coordinates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Office Hours: Wednesday  3:30-5:00,  CILAS #3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phsmith@ucsd.edu</a:t>
            </a:r>
            <a:endParaRPr lang="en-US" dirty="0" smtClean="0"/>
          </a:p>
          <a:p>
            <a:r>
              <a:rPr lang="en-US" dirty="0" smtClean="0"/>
              <a:t>Website (lectures will </a:t>
            </a:r>
            <a:r>
              <a:rPr lang="en-US" smtClean="0"/>
              <a:t>be posted):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http://pages.ucsd.edu/~phsmith/teaching.htm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 and Sections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s-ES_tradnl" dirty="0" smtClean="0"/>
              <a:t>M.A. </a:t>
            </a:r>
            <a:r>
              <a:rPr lang="es-ES_tradnl" dirty="0" err="1" smtClean="0"/>
              <a:t>Program</a:t>
            </a:r>
            <a:r>
              <a:rPr lang="es-ES_tradnl" dirty="0" smtClean="0"/>
              <a:t> in </a:t>
            </a:r>
            <a:r>
              <a:rPr lang="es-ES_tradnl" dirty="0" err="1" smtClean="0"/>
              <a:t>Latin</a:t>
            </a:r>
            <a:r>
              <a:rPr lang="es-ES_tradnl" dirty="0" smtClean="0"/>
              <a:t> American </a:t>
            </a:r>
            <a:r>
              <a:rPr lang="es-ES_tradnl" dirty="0" err="1" smtClean="0"/>
              <a:t>Studies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Christopher </a:t>
            </a:r>
            <a:r>
              <a:rPr lang="es-ES_tradnl" dirty="0" err="1" smtClean="0"/>
              <a:t>Brennan</a:t>
            </a:r>
            <a:r>
              <a:rPr lang="es-ES_tradnl" dirty="0" smtClean="0"/>
              <a:t> (</a:t>
            </a:r>
            <a:r>
              <a:rPr lang="es-ES_tradnl" dirty="0" smtClean="0">
                <a:hlinkClick r:id="rId2"/>
              </a:rPr>
              <a:t>chbrenna@ucsd.edu</a:t>
            </a:r>
            <a:r>
              <a:rPr lang="es-ES_tradnl" dirty="0" smtClean="0"/>
              <a:t>) </a:t>
            </a:r>
          </a:p>
          <a:p>
            <a:r>
              <a:rPr lang="es-ES_tradnl" dirty="0" smtClean="0"/>
              <a:t>Bianca Martínez (bnm005@ucsd.edu)</a:t>
            </a:r>
          </a:p>
          <a:p>
            <a:endParaRPr lang="es-ES_tradnl" dirty="0" smtClean="0"/>
          </a:p>
          <a:p>
            <a:r>
              <a:rPr lang="en-US" dirty="0" smtClean="0"/>
              <a:t>Wednesday 1:00-1:50, Center 207</a:t>
            </a:r>
          </a:p>
          <a:p>
            <a:r>
              <a:rPr lang="en-US" dirty="0" smtClean="0"/>
              <a:t>Wednesday 2:00-2:50, Center 207 </a:t>
            </a:r>
          </a:p>
          <a:p>
            <a:endParaRPr lang="en-US" dirty="0" smtClean="0"/>
          </a:p>
          <a:p>
            <a:r>
              <a:rPr lang="en-US" dirty="0" smtClean="0"/>
              <a:t>Office Hours:  TBA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Latin America?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It’s big</a:t>
            </a:r>
          </a:p>
          <a:p>
            <a:r>
              <a:rPr lang="en-US" dirty="0" smtClean="0"/>
              <a:t>It’s there</a:t>
            </a:r>
          </a:p>
          <a:p>
            <a:r>
              <a:rPr lang="en-US" dirty="0" smtClean="0"/>
              <a:t>It’s here</a:t>
            </a:r>
          </a:p>
          <a:p>
            <a:r>
              <a:rPr lang="en-US" dirty="0" smtClean="0"/>
              <a:t>It’s diverse</a:t>
            </a:r>
          </a:p>
          <a:p>
            <a:r>
              <a:rPr lang="en-US" dirty="0" smtClean="0"/>
              <a:t>It’s a mirror</a:t>
            </a:r>
          </a:p>
          <a:p>
            <a:r>
              <a:rPr lang="en-US" dirty="0" smtClean="0"/>
              <a:t>It’s a paradox</a:t>
            </a:r>
          </a:p>
          <a:p>
            <a:endParaRPr lang="en-US" dirty="0" smtClean="0"/>
          </a:p>
          <a:p>
            <a:r>
              <a:rPr lang="en-US" dirty="0" smtClean="0"/>
              <a:t>And in a globalizing world…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50847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 of Paradox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Old-young, unstable-stable, rich-poor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Gender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Sports/Baseball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Religion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Politics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Literature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Points of Entry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Readings in </a:t>
            </a:r>
            <a:r>
              <a:rPr lang="en-US" i="1" dirty="0" smtClean="0"/>
              <a:t>Modern Latin America,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(2014)</a:t>
            </a:r>
          </a:p>
          <a:p>
            <a:r>
              <a:rPr lang="en-US" dirty="0" smtClean="0"/>
              <a:t>Fiction: </a:t>
            </a:r>
            <a:r>
              <a:rPr lang="en-US" dirty="0" err="1" smtClean="0"/>
              <a:t>García</a:t>
            </a:r>
            <a:r>
              <a:rPr lang="en-US" dirty="0" smtClean="0"/>
              <a:t> </a:t>
            </a:r>
            <a:r>
              <a:rPr lang="en-US" dirty="0" err="1" smtClean="0"/>
              <a:t>Márquez</a:t>
            </a:r>
            <a:endParaRPr lang="en-US" dirty="0" smtClean="0"/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Original documents (MLA website)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34339"/>
            <a:ext cx="3810000" cy="575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417</TotalTime>
  <Words>364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Georgia</vt:lpstr>
      <vt:lpstr>Times New Roman</vt:lpstr>
      <vt:lpstr>Wingdings</vt:lpstr>
      <vt:lpstr>Wingdings 2</vt:lpstr>
      <vt:lpstr>Civic</vt:lpstr>
      <vt:lpstr>LATI 50</vt:lpstr>
      <vt:lpstr>Who Is This Guy?</vt:lpstr>
      <vt:lpstr>PHS Coordinates</vt:lpstr>
      <vt:lpstr>TA and Sections</vt:lpstr>
      <vt:lpstr>Why Latin America?</vt:lpstr>
      <vt:lpstr>PowerPoint Presentation</vt:lpstr>
      <vt:lpstr>Elements of Paradox</vt:lpstr>
      <vt:lpstr>Points of Entry</vt:lpstr>
      <vt:lpstr>PowerPoint Presentation</vt:lpstr>
      <vt:lpstr>Course Organization</vt:lpstr>
      <vt:lpstr>Examinations/Papers</vt:lpstr>
      <vt:lpstr>PRINCIPLES OF GRADING</vt:lpstr>
      <vt:lpstr>¡Adelante!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 50</dc:title>
  <dc:creator>plsadmin</dc:creator>
  <cp:lastModifiedBy>phsmith</cp:lastModifiedBy>
  <cp:revision>60</cp:revision>
  <dcterms:created xsi:type="dcterms:W3CDTF">2013-04-02T01:01:04Z</dcterms:created>
  <dcterms:modified xsi:type="dcterms:W3CDTF">2016-01-05T20:08:42Z</dcterms:modified>
</cp:coreProperties>
</file>