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3" r:id="rId4"/>
    <p:sldId id="281" r:id="rId5"/>
    <p:sldId id="282" r:id="rId6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LATI 50</a:t>
            </a:r>
          </a:p>
          <a:p>
            <a:r>
              <a:rPr lang="en-US" dirty="0" smtClean="0"/>
              <a:t>Introduction to Latin America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RACE, CLASS, AND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SOCIAL STRUCTURE (part 1)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STRUCTURE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Upper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(industrialists, bankers)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(landowners)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Middle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(merchants, lawyers, etc.)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(small farmers)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Popular/Lower Class: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Urban (workers)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Rural (peasants,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campesinos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National Institutions: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(including military)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Church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External Sector: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Economic (investors, merchants)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Political (foreign governments)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CENTRAL THEMES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Structures of social domination and control</a:t>
            </a:r>
          </a:p>
          <a:p>
            <a:endParaRPr lang="en-US" dirty="0" smtClean="0"/>
          </a:p>
          <a:p>
            <a:r>
              <a:rPr lang="en-US" dirty="0" smtClean="0"/>
              <a:t>Exclusion, oppression, cooptation (and liberation?)</a:t>
            </a:r>
          </a:p>
          <a:p>
            <a:endParaRPr lang="en-US" dirty="0" smtClean="0"/>
          </a:p>
          <a:p>
            <a:r>
              <a:rPr lang="en-US" dirty="0" smtClean="0"/>
              <a:t>Focus:  class, race, and gender</a:t>
            </a:r>
          </a:p>
          <a:p>
            <a:endParaRPr lang="en-US" dirty="0" smtClean="0"/>
          </a:p>
          <a:p>
            <a:r>
              <a:rPr lang="en-US" dirty="0" smtClean="0"/>
              <a:t>Reference: </a:t>
            </a:r>
            <a:r>
              <a:rPr lang="en-US" i="1" dirty="0" smtClean="0"/>
              <a:t>Chronicles of a Death Foretold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SHADINGS BY RACE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Race as a social construct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Indigenous peoples: exploitation and discrimination </a:t>
            </a:r>
            <a:endParaRPr lang="en-US" i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African-origin peoples and slavery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Myths of miscegenation:</a:t>
            </a:r>
          </a:p>
          <a:p>
            <a:pPr lvl="1"/>
            <a:r>
              <a:rPr lang="en-US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Mestizaje</a:t>
            </a:r>
            <a:r>
              <a:rPr lang="en-US" i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and the “cosmic race” (</a:t>
            </a:r>
            <a:r>
              <a:rPr lang="en-US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raza</a:t>
            </a:r>
            <a:r>
              <a:rPr lang="en-US" i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cósmica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Mulattos and Brazilian “escape hatch”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CONTEXT OF BOLIVIA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War of the Pacific (1879-83)</a:t>
            </a: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80 % indigenous</a:t>
            </a: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Mining (silver, tin) and agriculture</a:t>
            </a:r>
          </a:p>
          <a:p>
            <a:endParaRPr lang="en-US" sz="30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Chaco War (1932-35) = incorporation</a:t>
            </a: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Revolution of 1952 = mobilization</a:t>
            </a:r>
          </a:p>
          <a:p>
            <a:endParaRPr lang="en-US" sz="30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Populist military rule (1970s-80s)</a:t>
            </a: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Coca leaf and </a:t>
            </a:r>
            <a:r>
              <a:rPr lang="en-US" sz="3000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campesinos</a:t>
            </a:r>
            <a:endParaRPr lang="en-US" sz="3000" i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60 % indigenous</a:t>
            </a:r>
          </a:p>
          <a:p>
            <a:r>
              <a:rPr lang="en-US" sz="3000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Evo</a:t>
            </a:r>
            <a:r>
              <a:rPr lang="en-US" sz="30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Morales (2005-)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441</TotalTime>
  <Words>209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Georgia</vt:lpstr>
      <vt:lpstr>Gungsuh</vt:lpstr>
      <vt:lpstr>Times New Roman</vt:lpstr>
      <vt:lpstr>Wingdings</vt:lpstr>
      <vt:lpstr>Wingdings 2</vt:lpstr>
      <vt:lpstr>Civic</vt:lpstr>
      <vt:lpstr> RACE, CLASS, AND SOCIAL STRUCTURE (part 1)</vt:lpstr>
      <vt:lpstr>CLASS STRUCTURE</vt:lpstr>
      <vt:lpstr>CENTRAL THEMES</vt:lpstr>
      <vt:lpstr>SHADINGS BY RACE</vt:lpstr>
      <vt:lpstr>THE CONTEXT OF BOLIVIA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64</cp:revision>
  <dcterms:created xsi:type="dcterms:W3CDTF">2013-05-07T14:11:58Z</dcterms:created>
  <dcterms:modified xsi:type="dcterms:W3CDTF">2016-02-09T17:53:48Z</dcterms:modified>
</cp:coreProperties>
</file>