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2" r:id="rId3"/>
    <p:sldId id="286" r:id="rId4"/>
    <p:sldId id="283" r:id="rId5"/>
    <p:sldId id="285" r:id="rId6"/>
    <p:sldId id="284" r:id="rId7"/>
    <p:sldId id="273" r:id="rId8"/>
    <p:sldId id="28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4493" autoAdjust="0"/>
    <p:restoredTop sz="94660"/>
  </p:normalViewPr>
  <p:slideViewPr>
    <p:cSldViewPr>
      <p:cViewPr varScale="1">
        <p:scale>
          <a:sx n="45" d="100"/>
          <a:sy n="45" d="100"/>
        </p:scale>
        <p:origin x="8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5026B66-0772-5848-BDC5-DADA08EA75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8945C-121A-FF4E-B8E5-770F54F3A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445A9-03E7-9F4E-B82A-5C463A626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20F04-623E-024F-A2BB-942A32B1A2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F37E7BC-5D37-9E43-93C6-C5155A9CF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7D7D5-7538-DD46-BF2C-10222853A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D70EC88-5884-9647-A485-2AED297F8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38D6B-56EE-B34F-BE3D-8314532D8D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76F42F3-6775-794D-80D3-DA1A11A3E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A8AF991-E5D0-CE43-8DE9-10ABA31258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5D6B2-D708-1A45-8172-432B2F795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Arial" pitchFamily="-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Arial" pitchFamily="-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  <a:latin typeface="Arial" pitchFamily="-1" charset="0"/>
              </a:defRPr>
            </a:lvl1pPr>
          </a:lstStyle>
          <a:p>
            <a:pPr>
              <a:defRPr/>
            </a:pPr>
            <a:fld id="{26382A66-86B8-6644-9FBA-388CA5D18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ＭＳ Ｐゴシック" pitchFamily="-83" charset="-128"/>
          <a:cs typeface="ＭＳ Ｐゴシック" pitchFamily="-83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-83" charset="0"/>
          <a:ea typeface="ＭＳ Ｐゴシック" pitchFamily="-83" charset="-128"/>
          <a:cs typeface="ＭＳ Ｐゴシック" pitchFamily="-83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-83" charset="0"/>
          <a:ea typeface="ＭＳ Ｐゴシック" pitchFamily="-83" charset="-128"/>
          <a:cs typeface="ＭＳ Ｐゴシック" pitchFamily="-83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-83" charset="0"/>
          <a:ea typeface="ＭＳ Ｐゴシック" pitchFamily="-83" charset="-128"/>
          <a:cs typeface="ＭＳ Ｐゴシック" pitchFamily="-83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-83" charset="0"/>
          <a:ea typeface="ＭＳ Ｐゴシック" pitchFamily="-83" charset="-128"/>
          <a:cs typeface="ＭＳ Ｐゴシック" pitchFamily="-83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-83" charset="0"/>
          <a:ea typeface="ＭＳ Ｐゴシック" pitchFamily="-83" charset="-128"/>
          <a:cs typeface="ＭＳ Ｐゴシック" pitchFamily="-83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-83" charset="0"/>
          <a:ea typeface="ＭＳ Ｐゴシック" pitchFamily="-83" charset="-128"/>
          <a:cs typeface="ＭＳ Ｐゴシック" pitchFamily="-83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-83" charset="0"/>
          <a:ea typeface="ＭＳ Ｐゴシック" pitchFamily="-83" charset="-128"/>
          <a:cs typeface="ＭＳ Ｐゴシック" pitchFamily="-83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-83" charset="0"/>
          <a:ea typeface="ＭＳ Ｐゴシック" pitchFamily="-83" charset="-128"/>
          <a:cs typeface="ＭＳ Ｐゴシック" pitchFamily="-83" charset="-128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-1" charset="2"/>
        <a:buChar char=""/>
        <a:defRPr sz="2700" kern="1200">
          <a:solidFill>
            <a:schemeClr val="tx1"/>
          </a:solidFill>
          <a:latin typeface="+mn-lt"/>
          <a:ea typeface="ＭＳ Ｐゴシック" pitchFamily="-83" charset="-128"/>
          <a:cs typeface="ＭＳ Ｐゴシック" pitchFamily="-83" charset="-128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-1" charset="2"/>
        <a:buChar char=""/>
        <a:defRPr sz="2200" kern="1200">
          <a:solidFill>
            <a:schemeClr val="tx2"/>
          </a:solidFill>
          <a:latin typeface="+mn-lt"/>
          <a:ea typeface="ＭＳ Ｐゴシック" pitchFamily="-83" charset="-128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-1" charset="2"/>
        <a:buChar char=""/>
        <a:defRPr sz="2000" kern="1200">
          <a:solidFill>
            <a:schemeClr val="tx1"/>
          </a:solidFill>
          <a:latin typeface="+mn-lt"/>
          <a:ea typeface="ＭＳ Ｐゴシック" pitchFamily="-83" charset="-128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-1" charset="2"/>
        <a:buChar char=""/>
        <a:defRPr sz="2000" kern="1200">
          <a:solidFill>
            <a:schemeClr val="tx2"/>
          </a:solidFill>
          <a:latin typeface="+mn-lt"/>
          <a:ea typeface="ＭＳ Ｐゴシック" pitchFamily="-83" charset="-128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ＭＳ Ｐゴシック" pitchFamily="-83" charset="-128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667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charset="0"/>
                <a:cs typeface="Times New Roman" charset="0"/>
              </a:rPr>
              <a:t>LATI 298</a:t>
            </a:r>
          </a:p>
          <a:p>
            <a:pPr eaLnBrk="1" hangingPunct="1"/>
            <a:endParaRPr lang="en-US" sz="2800" dirty="0">
              <a:solidFill>
                <a:schemeClr val="tx1"/>
              </a:solidFill>
              <a:latin typeface="Times New Roman" charset="0"/>
              <a:cs typeface="Times New Roman" charset="0"/>
            </a:endParaRPr>
          </a:p>
          <a:p>
            <a:pPr eaLnBrk="1" hangingPunct="1">
              <a:buFont typeface="Wingdings 2" pitchFamily="-83" charset="2"/>
              <a:buNone/>
              <a:defRPr/>
            </a:pPr>
            <a:endParaRPr lang="en-US" sz="2800" cap="none" dirty="0">
              <a:solidFill>
                <a:schemeClr val="tx1"/>
              </a:solidFill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2209800"/>
          </a:xfrm>
        </p:spPr>
        <p:txBody>
          <a:bodyPr anchor="t"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INTRODUCTIONS, </a:t>
            </a:r>
            <a:br>
              <a:rPr lang="en-US" b="1" dirty="0" smtClean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</a:br>
            <a:r>
              <a:rPr lang="en-US" b="1" dirty="0" smtClean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POOR </a:t>
            </a:r>
            <a:r>
              <a:rPr lang="en-US" b="1" smtClean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TO FAIR</a:t>
            </a:r>
            <a:br>
              <a:rPr lang="en-US" b="1" smtClean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</a:br>
            <a:r>
              <a:rPr lang="en-US" b="1" smtClean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(One Good One!)</a:t>
            </a:r>
            <a:endParaRPr lang="en-US" b="1" dirty="0" smtClean="0">
              <a:solidFill>
                <a:srgbClr val="FF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Politics and Beef in Argentina (1969)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95400"/>
            <a:ext cx="8503920" cy="5410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Acknowledgements</a:t>
            </a:r>
            <a:endParaRPr lang="en-US" b="1" dirty="0"/>
          </a:p>
          <a:p>
            <a:pPr lvl="1"/>
            <a:r>
              <a:rPr lang="en-US" sz="2800" dirty="0"/>
              <a:t>“This book could never have been written without other people’s help.  It would be impossible to names all the Argentines who have aided my efforts</a:t>
            </a:r>
            <a:r>
              <a:rPr lang="en-US" sz="2800" dirty="0" smtClean="0"/>
              <a:t>….”</a:t>
            </a:r>
          </a:p>
          <a:p>
            <a:r>
              <a:rPr lang="en-US" b="1" dirty="0" smtClean="0"/>
              <a:t>Introduction</a:t>
            </a:r>
          </a:p>
          <a:p>
            <a:pPr marL="0" indent="0">
              <a:buNone/>
            </a:pPr>
            <a:r>
              <a:rPr lang="en-US" sz="2800" dirty="0" smtClean="0"/>
              <a:t>“The first half of the twentieth century formed a critical stage in the political development of Argentina.  At the beginning of the period, power was concentrated in the hands of an aristocratic, landowning elite; by the middle 1940s, power 	had passed….”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29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0688" y="228600"/>
            <a:ext cx="9448799" cy="1143000"/>
          </a:xfrm>
        </p:spPr>
        <p:txBody>
          <a:bodyPr/>
          <a:lstStyle/>
          <a:p>
            <a:r>
              <a:rPr lang="en-US" sz="3100" b="1" dirty="0" smtClean="0">
                <a:solidFill>
                  <a:srgbClr val="FF0000"/>
                </a:solidFill>
              </a:rPr>
              <a:t>John Womack, </a:t>
            </a:r>
            <a:br>
              <a:rPr lang="en-US" sz="3100" b="1" dirty="0" smtClean="0">
                <a:solidFill>
                  <a:srgbClr val="FF0000"/>
                </a:solidFill>
              </a:rPr>
            </a:br>
            <a:r>
              <a:rPr lang="en-US" sz="3100" b="1" dirty="0" smtClean="0">
                <a:solidFill>
                  <a:srgbClr val="FF0000"/>
                </a:solidFill>
              </a:rPr>
              <a:t>Zapata and the Mexican Revolution (1969)</a:t>
            </a:r>
            <a:endParaRPr lang="en-US" sz="31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“This is a book about country people who did not want to move and got themselves into a revolution.”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2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Argentina and the Failure of Democracy (1974)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0360" y="1384005"/>
            <a:ext cx="8503920" cy="4572000"/>
          </a:xfrm>
        </p:spPr>
        <p:txBody>
          <a:bodyPr/>
          <a:lstStyle/>
          <a:p>
            <a:r>
              <a:rPr lang="en-US" b="1" dirty="0" smtClean="0"/>
              <a:t>Acknowledgements</a:t>
            </a:r>
          </a:p>
          <a:p>
            <a:pPr lvl="1"/>
            <a:r>
              <a:rPr lang="en-US" sz="2800" dirty="0" smtClean="0"/>
              <a:t>“The writing of this book has left me with countless personal and professional obligations, which I can only begin to acknowledge here….”</a:t>
            </a:r>
            <a:endParaRPr lang="en-US" sz="2800" dirty="0"/>
          </a:p>
          <a:p>
            <a:endParaRPr lang="en-US" dirty="0" smtClean="0"/>
          </a:p>
          <a:p>
            <a:r>
              <a:rPr lang="en-US" b="1" dirty="0" smtClean="0"/>
              <a:t>Introduction</a:t>
            </a:r>
          </a:p>
          <a:p>
            <a:pPr lvl="1"/>
            <a:r>
              <a:rPr lang="en-US" sz="2800" dirty="0" smtClean="0"/>
              <a:t>“Argentina underwent a fundamental, and in some ways perplexing, process of political transition during the first half of the twentieth century….”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2235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“The Breakdown of Democracy in Argentina, 1916-1930” (1978)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“Democracies are not expected to break down.  Most contemporary theoretical formulations depict democracy (however defined) as the </a:t>
            </a:r>
            <a:r>
              <a:rPr lang="en-US" i="1" dirty="0" smtClean="0"/>
              <a:t>culmination </a:t>
            </a:r>
            <a:r>
              <a:rPr lang="en-US" dirty="0" smtClean="0"/>
              <a:t>of political development (however defined)….”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61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Labyrinths of Power (1979)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/>
          <a:lstStyle/>
          <a:p>
            <a:r>
              <a:rPr lang="en-US" b="1" dirty="0" smtClean="0"/>
              <a:t>Acknowledgments</a:t>
            </a:r>
          </a:p>
          <a:p>
            <a:pPr lvl="1"/>
            <a:r>
              <a:rPr lang="en-US" sz="2800" dirty="0" smtClean="0"/>
              <a:t>“This book has been a long time in the making, and…</a:t>
            </a:r>
          </a:p>
          <a:p>
            <a:endParaRPr lang="en-US" dirty="0"/>
          </a:p>
          <a:p>
            <a:r>
              <a:rPr lang="en-US" b="1" dirty="0" smtClean="0"/>
              <a:t>Introduction</a:t>
            </a:r>
          </a:p>
          <a:p>
            <a:pPr lvl="1"/>
            <a:r>
              <a:rPr lang="en-US" sz="2800" dirty="0" smtClean="0"/>
              <a:t>“One of the most critical sets of questions about any political system concerns the composition of its leadership: Who governs?  Who has access to power, and what are the social conditions of rule?”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558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Democracy in Latin America (2016)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Preface to 3</a:t>
            </a:r>
            <a:r>
              <a:rPr lang="en-US" b="1" baseline="30000" dirty="0" smtClean="0"/>
              <a:t>rd</a:t>
            </a:r>
            <a:r>
              <a:rPr lang="en-US" b="1" dirty="0" smtClean="0"/>
              <a:t> edition</a:t>
            </a:r>
          </a:p>
          <a:p>
            <a:pPr lvl="1"/>
            <a:r>
              <a:rPr lang="en-US" sz="2800" dirty="0" smtClean="0"/>
              <a:t>“This  book prompts memories.”  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 smtClean="0"/>
              <a:t>Previous editions: “This is not the book I intended to write.”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Opening</a:t>
            </a:r>
          </a:p>
          <a:p>
            <a:pPr lvl="1"/>
            <a:r>
              <a:rPr lang="en-US" sz="2800" dirty="0" smtClean="0"/>
              <a:t>“They came from everywhere….”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524000" y="3048000"/>
            <a:ext cx="6480174" cy="2057400"/>
          </a:xfrm>
        </p:spPr>
        <p:txBody>
          <a:bodyPr/>
          <a:lstStyle/>
          <a:p>
            <a:r>
              <a:rPr lang="en-US" sz="3600" dirty="0" smtClean="0"/>
              <a:t>HAVE FUN!</a:t>
            </a:r>
          </a:p>
          <a:p>
            <a:r>
              <a:rPr lang="en-US" sz="3600" dirty="0" smtClean="0"/>
              <a:t>LIGHTEN UP!</a:t>
            </a:r>
          </a:p>
          <a:p>
            <a:r>
              <a:rPr lang="en-US" sz="3600" dirty="0" smtClean="0"/>
              <a:t>USE WHIMSY! 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589</TotalTime>
  <Words>321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Georgia</vt:lpstr>
      <vt:lpstr>ＭＳ Ｐゴシック</vt:lpstr>
      <vt:lpstr>Times New Roman</vt:lpstr>
      <vt:lpstr>Wingdings</vt:lpstr>
      <vt:lpstr>Wingdings 2</vt:lpstr>
      <vt:lpstr>Civic</vt:lpstr>
      <vt:lpstr>INTRODUCTIONS,  POOR TO FAIR (One Good One!)</vt:lpstr>
      <vt:lpstr>Politics and Beef in Argentina (1969)</vt:lpstr>
      <vt:lpstr>John Womack,  Zapata and the Mexican Revolution (1969)</vt:lpstr>
      <vt:lpstr>Argentina and the Failure of Democracy (1974)</vt:lpstr>
      <vt:lpstr>“The Breakdown of Democracy in Argentina, 1916-1930” (1978)</vt:lpstr>
      <vt:lpstr>Labyrinths of Power (1979)</vt:lpstr>
      <vt:lpstr>Democracy in Latin America (2016)</vt:lpstr>
      <vt:lpstr>PowerPoint Presentation</vt:lpstr>
    </vt:vector>
  </TitlesOfParts>
  <Company>UCSD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U.S.-LATIN AMERICAN RELATIONS</dc:title>
  <dc:creator>Wayne Cornelius</dc:creator>
  <cp:lastModifiedBy>phsmith</cp:lastModifiedBy>
  <cp:revision>87</cp:revision>
  <dcterms:created xsi:type="dcterms:W3CDTF">2013-04-02T01:09:08Z</dcterms:created>
  <dcterms:modified xsi:type="dcterms:W3CDTF">2016-01-06T21:25:30Z</dcterms:modified>
</cp:coreProperties>
</file>