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83" r:id="rId11"/>
    <p:sldId id="265" r:id="rId12"/>
    <p:sldId id="266" r:id="rId13"/>
    <p:sldId id="268" r:id="rId14"/>
    <p:sldId id="269" r:id="rId15"/>
    <p:sldId id="280" r:id="rId16"/>
    <p:sldId id="270" r:id="rId17"/>
    <p:sldId id="271" r:id="rId18"/>
    <p:sldId id="267" r:id="rId19"/>
    <p:sldId id="274" r:id="rId20"/>
    <p:sldId id="273" r:id="rId21"/>
    <p:sldId id="275" r:id="rId22"/>
    <p:sldId id="276" r:id="rId23"/>
    <p:sldId id="284" r:id="rId24"/>
    <p:sldId id="285" r:id="rId25"/>
    <p:sldId id="278" r:id="rId26"/>
    <p:sldId id="281"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55012" autoAdjust="0"/>
  </p:normalViewPr>
  <p:slideViewPr>
    <p:cSldViewPr>
      <p:cViewPr varScale="1">
        <p:scale>
          <a:sx n="52" d="100"/>
          <a:sy n="52" d="100"/>
        </p:scale>
        <p:origin x="-2050"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11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008CB-4157-42F9-9B09-F0EBC6BAD944}" type="datetimeFigureOut">
              <a:rPr lang="en-US" smtClean="0"/>
              <a:pPr/>
              <a:t>4/15/2014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7125D-36D2-450C-BA2D-3458807B563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7125D-36D2-450C-BA2D-3458807B563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the shadow in this illustration has the highest probability of being cast by the most bottom object Is it really? or our brain just gave us an answer based on our experience? Does our answer reflect what the object really is?</a:t>
            </a:r>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Using the previous example we know the possible relations between our perceptual constructs and the objective world are infinite, identical reconstruction or isomorphism is just one of the possibilities. </a:t>
            </a:r>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Australian jewel beetle seen on this picture considers </a:t>
            </a:r>
            <a:r>
              <a:rPr lang="en-US" i="1" dirty="0" smtClean="0"/>
              <a:t>desirable</a:t>
            </a:r>
            <a:r>
              <a:rPr lang="en-US" i="1" baseline="0" dirty="0" smtClean="0"/>
              <a:t> female </a:t>
            </a:r>
            <a:r>
              <a:rPr lang="en-US" i="0" baseline="0" dirty="0" smtClean="0"/>
              <a:t>to be shiny, dimpled with yellow brown wing casing. </a:t>
            </a:r>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In line w/his life’s purpose he spends most of his time looking for the closest desirable female.</a:t>
            </a:r>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Sadly what he is most likely to find these days meeting the </a:t>
            </a:r>
          </a:p>
          <a:p>
            <a:r>
              <a:rPr lang="en-US" i="0" baseline="0" dirty="0" smtClean="0"/>
              <a:t>shiny, dimpled, yellow brown category is a beer bottle. </a:t>
            </a:r>
          </a:p>
          <a:p>
            <a:endParaRPr lang="en-US" i="0" baseline="0" dirty="0" smtClean="0"/>
          </a:p>
          <a:p>
            <a:r>
              <a:rPr lang="en-US" i="0" baseline="0" dirty="0" smtClean="0"/>
              <a:t>Apparently it’s easy to find an empty stubby beer bottle in the Australian bush maybe even easier than a desirable female jewel bug.</a:t>
            </a:r>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Unfortunately</a:t>
            </a:r>
            <a:r>
              <a:rPr lang="en-US" baseline="0" dirty="0" smtClean="0"/>
              <a:t> for the jewel beetle besides a beer bottle not being a very fertile mate a species of ants had figured out the jewel beetle’s attraction to </a:t>
            </a:r>
            <a:r>
              <a:rPr lang="en-US" baseline="0" dirty="0" err="1" smtClean="0"/>
              <a:t>stubbies</a:t>
            </a:r>
            <a:r>
              <a:rPr lang="en-US" baseline="0" dirty="0" smtClean="0"/>
              <a:t> and the ants simply wait by the beer bottles and consume the beetles as they pursue their object of desire. </a:t>
            </a:r>
          </a:p>
          <a:p>
            <a:endParaRPr lang="en-US" baseline="0" dirty="0" smtClean="0"/>
          </a:p>
          <a:p>
            <a:r>
              <a:rPr lang="en-US" baseline="0" dirty="0" smtClean="0"/>
              <a:t>So what’s happening here? If perception was reconstructing the world, surely the size of the bottles would have set off an alarm somewhere.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Hoffman proposes the Interface Theory of Perception as an</a:t>
            </a:r>
            <a:r>
              <a:rPr lang="en-US" baseline="0" dirty="0" smtClean="0"/>
              <a:t> explanation  why having shiny, brown, dimpled and VERY large would be enough for the jewel beetle to think he found a very-very desirable female. If the beetle’s perception is just a quick guide to life and not a duplicate of reality it makes sense that as long as the stimulus meets some basic criteria (brown, dimpled, shiny) it will think of nothing but romance. As a matter of fact, in this case of the beetle the SIZE of the bottle  makes things worse. Size here is considered a supernormal stimulus – meaning it used to be even more desirable to find a really large female from the evolutionary perspective.  Clearly, evolution wasn’t considering  the beer bottles appearance. Supernormal stimulus makes those bottles completely irresistible for the beetles.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our beetle was doing some sort of reconstruction he would have been alarmed by this giant “sexy-thing” rather than being attracted to it.</a:t>
            </a:r>
            <a:endParaRPr lang="en-US" dirty="0" smtClean="0"/>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Hoffman argues to take under consideration other possibilities that are compatible with evolution, so he proposes the Interface Theory of Perception: The perceptions of an organism are a user interface between that organism and the objective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Just like your computer interface is between you and your computer.  Hoffman is proposing that our perception is not accurate but it is very helpful for us navigating and surviving in the world just like our computer interface is very helpful in navigating our computer system. He proposes, the interface being species-specific since each species face different environmental challenges in the world.  </a:t>
            </a:r>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Better yet for you</a:t>
            </a:r>
            <a:r>
              <a:rPr lang="en-US" sz="1200" kern="1200" baseline="0" dirty="0" smtClean="0">
                <a:solidFill>
                  <a:schemeClr val="tx1"/>
                </a:solidFill>
                <a:latin typeface="+mn-lt"/>
                <a:ea typeface="+mn-ea"/>
                <a:cs typeface="+mn-cs"/>
              </a:rPr>
              <a:t> Mac lovers an Interface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perception is like a computer interface it gives living species an easy and relatively effective way to maneuver in the world. The interface does not have to resemble what it represents in order to be useful and if it does that is fine too.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Using the icons on our computer displays certainly make it easier to find a file and to organize our documents. Can you imagine if we had to somehow go through the hardware and point to the exact location of where the files were on our hard drive. </a:t>
            </a:r>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Interface Theory of Perception  predicts that</a:t>
            </a:r>
          </a:p>
          <a:p>
            <a:pPr lvl="0"/>
            <a:r>
              <a:rPr lang="en-US" sz="1200" kern="1200" dirty="0" smtClean="0">
                <a:solidFill>
                  <a:schemeClr val="tx1"/>
                </a:solidFill>
                <a:latin typeface="+mn-lt"/>
                <a:ea typeface="+mn-ea"/>
                <a:cs typeface="+mn-cs"/>
              </a:rPr>
              <a:t>- Each species has its own interface</a:t>
            </a:r>
          </a:p>
          <a:p>
            <a:pPr lvl="0"/>
            <a:r>
              <a:rPr lang="en-US" sz="1200" kern="1200" dirty="0" smtClean="0">
                <a:solidFill>
                  <a:schemeClr val="tx1"/>
                </a:solidFill>
                <a:latin typeface="+mn-lt"/>
                <a:ea typeface="+mn-ea"/>
                <a:cs typeface="+mn-cs"/>
              </a:rPr>
              <a:t>- Almost surely, no interface performs reconstruction</a:t>
            </a:r>
          </a:p>
          <a:p>
            <a:pPr lvl="0"/>
            <a:r>
              <a:rPr lang="en-US" sz="1200" kern="1200" dirty="0" smtClean="0">
                <a:solidFill>
                  <a:schemeClr val="tx1"/>
                </a:solidFill>
                <a:latin typeface="+mn-lt"/>
                <a:ea typeface="+mn-ea"/>
                <a:cs typeface="+mn-cs"/>
              </a:rPr>
              <a:t>- Each interface is tailored to guide adaptive behavior in a relevant niche </a:t>
            </a:r>
          </a:p>
          <a:p>
            <a:pPr lvl="0"/>
            <a:r>
              <a:rPr lang="en-US" sz="1200" kern="1200" dirty="0" smtClean="0">
                <a:solidFill>
                  <a:schemeClr val="tx1"/>
                </a:solidFill>
                <a:latin typeface="+mn-lt"/>
                <a:ea typeface="+mn-ea"/>
                <a:cs typeface="+mn-cs"/>
              </a:rPr>
              <a:t>- Much of the competition between and within species exploits the strength and limitations of interfaces</a:t>
            </a:r>
          </a:p>
          <a:p>
            <a:pPr lvl="0">
              <a:buFontTx/>
              <a:buChar char="-"/>
            </a:pPr>
            <a:r>
              <a:rPr lang="en-US" sz="1200" kern="1200" dirty="0" smtClean="0">
                <a:solidFill>
                  <a:schemeClr val="tx1"/>
                </a:solidFill>
                <a:latin typeface="+mn-lt"/>
                <a:ea typeface="+mn-ea"/>
                <a:cs typeface="+mn-cs"/>
              </a:rPr>
              <a:t> Such competition can lead to arms races between interfaces and critically influence their adaptive evolution.</a:t>
            </a:r>
          </a:p>
          <a:p>
            <a:pPr lvl="0">
              <a:buFontTx/>
              <a:buNone/>
            </a:pPr>
            <a:endParaRPr lang="en-US" sz="1200" kern="1200" dirty="0" smtClean="0">
              <a:solidFill>
                <a:schemeClr val="tx1"/>
              </a:solidFill>
              <a:latin typeface="+mn-lt"/>
              <a:ea typeface="+mn-ea"/>
              <a:cs typeface="+mn-cs"/>
            </a:endParaRPr>
          </a:p>
          <a:p>
            <a:pPr lvl="0">
              <a:buFontTx/>
              <a:buNone/>
            </a:pPr>
            <a:r>
              <a:rPr lang="en-US" sz="1200" kern="1200" dirty="0" smtClean="0">
                <a:solidFill>
                  <a:schemeClr val="tx1"/>
                </a:solidFill>
                <a:latin typeface="+mn-lt"/>
                <a:ea typeface="+mn-ea"/>
                <a:cs typeface="+mn-cs"/>
              </a:rPr>
              <a:t>Unfortunately we don’t have time to go over each and every point</a:t>
            </a:r>
            <a:r>
              <a:rPr lang="en-US" sz="1200" kern="1200" baseline="0" dirty="0" smtClean="0">
                <a:solidFill>
                  <a:schemeClr val="tx1"/>
                </a:solidFill>
                <a:latin typeface="+mn-lt"/>
                <a:ea typeface="+mn-ea"/>
                <a:cs typeface="+mn-cs"/>
              </a:rPr>
              <a:t> Dr. Hoffman makes in his fascinating paper. I just hope you are now interested enough to read it and find out about this new and very cool way of interpreting </a:t>
            </a:r>
            <a:r>
              <a:rPr lang="en-US" sz="1200" kern="1200" baseline="0" dirty="0" err="1" smtClean="0">
                <a:solidFill>
                  <a:schemeClr val="tx1"/>
                </a:solidFill>
                <a:latin typeface="+mn-lt"/>
                <a:ea typeface="+mn-ea"/>
                <a:cs typeface="+mn-cs"/>
              </a:rPr>
              <a:t>preceptions</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7125D-36D2-450C-BA2D-3458807B563D}"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mn-lt"/>
                <a:ea typeface="+mn-ea"/>
                <a:cs typeface="+mn-cs"/>
              </a:rPr>
              <a:t>If you have read Antoine de Saint-Exupéry's most famous novella “Adventures of the Little Prince” or you have seen this illustration elsewhere then I’m certain you were seeing an elephant swallowed by a snake in the first illustration. Otherwise it takes some effort to</a:t>
            </a:r>
            <a:r>
              <a:rPr lang="en-US" sz="1400" kern="1200" baseline="0" dirty="0" smtClean="0">
                <a:solidFill>
                  <a:schemeClr val="tx1"/>
                </a:solidFill>
                <a:latin typeface="+mn-lt"/>
                <a:ea typeface="+mn-ea"/>
                <a:cs typeface="+mn-cs"/>
              </a:rPr>
              <a:t> figure out what is going on here</a:t>
            </a:r>
            <a:r>
              <a:rPr lang="en-US" sz="14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mn-lt"/>
                <a:ea typeface="+mn-ea"/>
                <a:cs typeface="+mn-cs"/>
              </a:rPr>
              <a:t>In our psychology classes dealing with sensation and perceptions we experienced some illusions – optical and otherwise – that prompted me to ask “Are illusions just  exceptions to the rule of the accuracy of our perception or are they pointing to the fact that our brain doesn’t really reconstruct the world as it is but more like gives us the necessary info to get by in our lives and can get tricked quite easily?</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mn-lt"/>
                <a:ea typeface="+mn-ea"/>
                <a:cs typeface="+mn-cs"/>
              </a:rPr>
              <a:t>Donald D. Hoffman’s  The Interface Theory of Perception tackles the idea of what is our perception? The answer he offers goes somewhat against most of our conventional thinking. </a:t>
            </a:r>
          </a:p>
          <a:p>
            <a:pPr>
              <a:lnSpc>
                <a:spcPct val="150000"/>
              </a:lnSpc>
            </a:pPr>
            <a:endParaRPr lang="en-US" sz="1400"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400" dirty="0" smtClean="0"/>
              <a:t>The</a:t>
            </a:r>
            <a:r>
              <a:rPr lang="en-US" sz="1400" baseline="0" dirty="0" smtClean="0"/>
              <a:t> conventional view of perception supports that the main goal of our perception is to reconstruct the outside world for us</a:t>
            </a:r>
            <a:endParaRPr lang="en-US" sz="1400"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400" kern="1200" dirty="0" smtClean="0">
                <a:solidFill>
                  <a:schemeClr val="tx1"/>
                </a:solidFill>
                <a:latin typeface="+mn-lt"/>
                <a:ea typeface="+mn-ea"/>
                <a:cs typeface="+mn-cs"/>
              </a:rPr>
              <a:t>The conventional view of many vision experts states that “A primary goal of perception is to recover, or estimate, objective properties of the physical world. A primary goal of perceptual categorization is to recover, or estimate, the objective statistical structure of the physical world.” This is the Principle of Faithful Depiction. </a:t>
            </a:r>
          </a:p>
          <a:p>
            <a:pPr>
              <a:lnSpc>
                <a:spcPct val="150000"/>
              </a:lnSpc>
            </a:pPr>
            <a:r>
              <a:rPr lang="en-US" sz="1400" kern="1200" dirty="0" smtClean="0">
                <a:solidFill>
                  <a:schemeClr val="tx1"/>
                </a:solidFill>
                <a:latin typeface="+mn-lt"/>
                <a:ea typeface="+mn-ea"/>
                <a:cs typeface="+mn-cs"/>
              </a:rPr>
              <a:t>A good example of this view is the Bayesian approach to prove faithful depiction.  </a:t>
            </a:r>
          </a:p>
          <a:p>
            <a:pPr>
              <a:lnSpc>
                <a:spcPct val="150000"/>
              </a:lnSpc>
            </a:pPr>
            <a:r>
              <a:rPr lang="en-US" sz="14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mn-lt"/>
                <a:ea typeface="+mn-ea"/>
                <a:cs typeface="+mn-cs"/>
              </a:rPr>
              <a:t>And how does our</a:t>
            </a:r>
            <a:r>
              <a:rPr lang="en-US" sz="1400" kern="1200" baseline="0" dirty="0" smtClean="0">
                <a:solidFill>
                  <a:schemeClr val="tx1"/>
                </a:solidFill>
                <a:latin typeface="+mn-lt"/>
                <a:ea typeface="+mn-ea"/>
                <a:cs typeface="+mn-cs"/>
              </a:rPr>
              <a:t> perception reconstruct the outside world for us?</a:t>
            </a:r>
            <a:endParaRPr lang="en-US" sz="1400" kern="1200" dirty="0" smtClean="0">
              <a:solidFill>
                <a:schemeClr val="tx1"/>
              </a:solidFill>
              <a:latin typeface="+mn-lt"/>
              <a:ea typeface="+mn-ea"/>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mn-lt"/>
                <a:ea typeface="+mn-ea"/>
                <a:cs typeface="+mn-cs"/>
              </a:rPr>
              <a:t>I don’t want to get into too much detail of Bayesian Object Recognition. In short, the </a:t>
            </a:r>
            <a:r>
              <a:rPr lang="en-US" sz="1400" kern="1200" dirty="0" err="1" smtClean="0">
                <a:solidFill>
                  <a:schemeClr val="tx1"/>
                </a:solidFill>
                <a:latin typeface="+mn-lt"/>
                <a:ea typeface="+mn-ea"/>
                <a:cs typeface="+mn-cs"/>
              </a:rPr>
              <a:t>Bayes</a:t>
            </a:r>
            <a:r>
              <a:rPr lang="en-US" sz="1400" kern="1200" dirty="0" smtClean="0">
                <a:solidFill>
                  <a:schemeClr val="tx1"/>
                </a:solidFill>
                <a:latin typeface="+mn-lt"/>
                <a:ea typeface="+mn-ea"/>
                <a:cs typeface="+mn-cs"/>
              </a:rPr>
              <a:t>’ Theorem states that we can solve the problem of ambiguity of an observed image (posterior probability) combining the likelihood (conditional probability) with the prior probability of each object to make an informed guess regarding the image we are trying to interpret. </a:t>
            </a:r>
          </a:p>
          <a:p>
            <a:pPr>
              <a:lnSpc>
                <a:spcPct val="150000"/>
              </a:lnSpc>
            </a:pPr>
            <a:endParaRPr lang="en-US" sz="1400"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mn-lt"/>
                <a:ea typeface="+mn-ea"/>
                <a:cs typeface="+mn-cs"/>
              </a:rPr>
              <a:t>A good example of this Bayesian interpretation is the problem of 3D objects which cannot be clear cut translated into a 2D retinal image without the help of some outside information. Such as this illustration, the 3 wire framed objects will cast the same exact shadow below. As a matter of fact an infinite number of objects can cast this same shadow you see below. Looking</a:t>
            </a:r>
            <a:r>
              <a:rPr lang="en-US" sz="1400" kern="1200" baseline="0" dirty="0" smtClean="0">
                <a:solidFill>
                  <a:schemeClr val="tx1"/>
                </a:solidFill>
                <a:latin typeface="+mn-lt"/>
                <a:ea typeface="+mn-ea"/>
                <a:cs typeface="+mn-cs"/>
              </a:rPr>
              <a:t> at this example</a:t>
            </a:r>
            <a:r>
              <a:rPr lang="en-US" sz="1400" kern="1200" dirty="0" smtClean="0">
                <a:solidFill>
                  <a:schemeClr val="tx1"/>
                </a:solidFill>
                <a:latin typeface="+mn-lt"/>
                <a:ea typeface="+mn-ea"/>
                <a:cs typeface="+mn-cs"/>
              </a:rPr>
              <a:t> we most likely will choose the bottom object as our best guess because that object has the largest posterior probability. </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tx1"/>
                </a:solidFill>
                <a:latin typeface="+mn-lt"/>
                <a:ea typeface="+mn-ea"/>
                <a:cs typeface="+mn-cs"/>
              </a:rPr>
              <a:t>In other words, in our experience seeing a shadow such as the one in this illustration</a:t>
            </a:r>
            <a:r>
              <a:rPr lang="en-US"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was most likely cast by a regular wire block or cube with rectangular sides. </a:t>
            </a:r>
          </a:p>
          <a:p>
            <a:pPr>
              <a:lnSpc>
                <a:spcPct val="150000"/>
              </a:lnSpc>
            </a:pPr>
            <a:endParaRPr lang="en-US" sz="1400" dirty="0">
              <a:latin typeface="Algerian" pitchFamily="82" charset="0"/>
            </a:endParaRPr>
          </a:p>
        </p:txBody>
      </p:sp>
      <p:sp>
        <p:nvSpPr>
          <p:cNvPr id="4" name="Slide Number Placeholder 3"/>
          <p:cNvSpPr>
            <a:spLocks noGrp="1"/>
          </p:cNvSpPr>
          <p:nvPr>
            <p:ph type="sldNum" sz="quarter" idx="10"/>
          </p:nvPr>
        </p:nvSpPr>
        <p:spPr/>
        <p:txBody>
          <a:bodyPr/>
          <a:lstStyle/>
          <a:p>
            <a:fld id="{EE47125D-36D2-450C-BA2D-3458807B563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Considering this theorem we are caught in a circular logic, Hoffman calls this, </a:t>
            </a:r>
            <a:r>
              <a:rPr lang="en-US" sz="1200" kern="1200" dirty="0" err="1" smtClean="0">
                <a:solidFill>
                  <a:schemeClr val="tx1"/>
                </a:solidFill>
                <a:latin typeface="+mn-lt"/>
                <a:ea typeface="+mn-ea"/>
                <a:cs typeface="+mn-cs"/>
              </a:rPr>
              <a:t>Bayes</a:t>
            </a:r>
            <a:r>
              <a:rPr lang="en-US" sz="1200" kern="1200" dirty="0" smtClean="0">
                <a:solidFill>
                  <a:schemeClr val="tx1"/>
                </a:solidFill>
                <a:latin typeface="+mn-lt"/>
                <a:ea typeface="+mn-ea"/>
                <a:cs typeface="+mn-cs"/>
              </a:rPr>
              <a:t>’ Circle “We can only see the world through our posteriors. When we measure priors and likelihoods in the world, our measurements are necessarily altered through our posteriors. Using our measurements of priors and likelihoods to justify our posteriors thus leads to a vicious circle.” </a:t>
            </a:r>
          </a:p>
          <a:p>
            <a:endParaRPr lang="en-US" dirty="0"/>
          </a:p>
        </p:txBody>
      </p:sp>
      <p:sp>
        <p:nvSpPr>
          <p:cNvPr id="4" name="Slide Number Placeholder 3"/>
          <p:cNvSpPr>
            <a:spLocks noGrp="1"/>
          </p:cNvSpPr>
          <p:nvPr>
            <p:ph type="sldNum" sz="quarter" idx="10"/>
          </p:nvPr>
        </p:nvSpPr>
        <p:spPr/>
        <p:txBody>
          <a:bodyPr/>
          <a:lstStyle/>
          <a:p>
            <a:fld id="{EE47125D-36D2-450C-BA2D-3458807B563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CDD285-A182-4EAB-A426-F9CD1EE103F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279C96-1E6E-4C1C-AE15-B7BDD83ADB4C}" type="datetimeFigureOut">
              <a:rPr lang="en-US" smtClean="0"/>
              <a:pPr/>
              <a:t>4/15/2014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9CDD285-A182-4EAB-A426-F9CD1EE103FC}"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279C96-1E6E-4C1C-AE15-B7BDD83ADB4C}" type="datetimeFigureOut">
              <a:rPr lang="en-US" smtClean="0"/>
              <a:pPr/>
              <a:t>4/15/2014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CDD285-A182-4EAB-A426-F9CD1EE103F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ogsci.uci.edu/~ddhoff/interfac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amazon.com/Object-Categorization-Computer-Vision-Perspectives/dp/0521887380/ref=sr_1_1?ie=UTF8&amp;s=books&amp;qid=1277416644&amp;sr=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077200" cy="2590800"/>
          </a:xfrm>
        </p:spPr>
        <p:txBody>
          <a:bodyPr>
            <a:normAutofit/>
          </a:bodyPr>
          <a:lstStyle/>
          <a:p>
            <a:r>
              <a:rPr lang="en-US" dirty="0" smtClean="0"/>
              <a:t>The Interface </a:t>
            </a:r>
            <a:r>
              <a:rPr lang="en-US" dirty="0" smtClean="0"/>
              <a:t>Theory of Perception </a:t>
            </a:r>
            <a:endParaRPr lang="en-US" dirty="0"/>
          </a:p>
        </p:txBody>
      </p:sp>
      <p:sp>
        <p:nvSpPr>
          <p:cNvPr id="3" name="Subtitle 2"/>
          <p:cNvSpPr>
            <a:spLocks noGrp="1"/>
          </p:cNvSpPr>
          <p:nvPr>
            <p:ph type="subTitle" idx="1"/>
          </p:nvPr>
        </p:nvSpPr>
        <p:spPr>
          <a:xfrm>
            <a:off x="762000" y="5105400"/>
            <a:ext cx="7854696" cy="17526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a:t>
            </a:r>
            <a:r>
              <a:rPr lang="en-US" dirty="0" smtClean="0"/>
              <a:t>Circle</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This essentially means that in order to know or perceive the world, we must have a prior knowledge or perception of it to compare to.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514600" y="3057525"/>
            <a:ext cx="4048125" cy="3800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HMMMMMM</a:t>
            </a:r>
            <a:endParaRPr lang="en-US" dirty="0"/>
          </a:p>
        </p:txBody>
      </p:sp>
      <p:pic>
        <p:nvPicPr>
          <p:cNvPr id="6" name="Content Placeholder 5" descr="ShadowpossibilitiesWQuestionMark.jpg"/>
          <p:cNvPicPr>
            <a:picLocks noGrp="1" noChangeAspect="1"/>
          </p:cNvPicPr>
          <p:nvPr>
            <p:ph idx="1"/>
          </p:nvPr>
        </p:nvPicPr>
        <p:blipFill>
          <a:blip r:embed="rId3" cstate="print"/>
          <a:stretch>
            <a:fillRect/>
          </a:stretch>
        </p:blipFill>
        <p:spPr>
          <a:xfrm>
            <a:off x="3850275" y="1935163"/>
            <a:ext cx="1443449" cy="43894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Maybe not a reconstruction</a:t>
            </a:r>
            <a:endParaRPr lang="en-US" dirty="0"/>
          </a:p>
        </p:txBody>
      </p:sp>
      <p:pic>
        <p:nvPicPr>
          <p:cNvPr id="4" name="Content Placeholder 3" descr="forest.jpg"/>
          <p:cNvPicPr>
            <a:picLocks noGrp="1" noChangeAspect="1"/>
          </p:cNvPicPr>
          <p:nvPr>
            <p:ph idx="1"/>
          </p:nvPr>
        </p:nvPicPr>
        <p:blipFill>
          <a:blip r:embed="rId3" cstate="print"/>
          <a:stretch>
            <a:fillRect/>
          </a:stretch>
        </p:blipFill>
        <p:spPr>
          <a:xfrm>
            <a:off x="990600" y="2438400"/>
            <a:ext cx="3962400" cy="3017758"/>
          </a:xfrm>
          <a:scene3d>
            <a:camera prst="perspectiveHeroicExtremeRightFacing"/>
            <a:lightRig rig="threePt" dir="t"/>
          </a:scene3d>
        </p:spPr>
      </p:pic>
      <p:sp>
        <p:nvSpPr>
          <p:cNvPr id="6" name="Rectangle 5"/>
          <p:cNvSpPr/>
          <p:nvPr/>
        </p:nvSpPr>
        <p:spPr>
          <a:xfrm>
            <a:off x="5181600" y="2667000"/>
            <a:ext cx="3048000"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3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3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8"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Let’s examine a perceptual mistake</a:t>
            </a:r>
            <a:endParaRPr lang="en-US" dirty="0"/>
          </a:p>
        </p:txBody>
      </p:sp>
      <p:pic>
        <p:nvPicPr>
          <p:cNvPr id="4" name="Content Placeholder 3" descr="Bug.jpg"/>
          <p:cNvPicPr>
            <a:picLocks noGrp="1" noChangeAspect="1"/>
          </p:cNvPicPr>
          <p:nvPr>
            <p:ph idx="1"/>
          </p:nvPr>
        </p:nvPicPr>
        <p:blipFill>
          <a:blip r:embed="rId3" cstate="print"/>
          <a:stretch>
            <a:fillRect/>
          </a:stretch>
        </p:blipFill>
        <p:spPr>
          <a:xfrm>
            <a:off x="3276600" y="2514600"/>
            <a:ext cx="2209800" cy="348957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Somewhere in Australia</a:t>
            </a:r>
            <a:endParaRPr lang="en-US" dirty="0"/>
          </a:p>
        </p:txBody>
      </p:sp>
      <p:pic>
        <p:nvPicPr>
          <p:cNvPr id="4" name="Content Placeholder 3" descr="AUSBushKangaroo.jpg"/>
          <p:cNvPicPr>
            <a:picLocks noGrp="1" noChangeAspect="1"/>
          </p:cNvPicPr>
          <p:nvPr>
            <p:ph idx="1"/>
          </p:nvPr>
        </p:nvPicPr>
        <p:blipFill>
          <a:blip r:embed="rId3" cstate="print"/>
          <a:stretch>
            <a:fillRect/>
          </a:stretch>
        </p:blipFill>
        <p:spPr>
          <a:xfrm>
            <a:off x="1352550" y="2091531"/>
            <a:ext cx="6438900" cy="40767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00_beer_bottle_mating_beetles_cp_111002.jpg"/>
          <p:cNvPicPr>
            <a:picLocks noGrp="1" noChangeAspect="1"/>
          </p:cNvPicPr>
          <p:nvPr>
            <p:ph idx="1"/>
          </p:nvPr>
        </p:nvPicPr>
        <p:blipFill>
          <a:blip r:embed="rId2" cstate="print"/>
          <a:stretch>
            <a:fillRect/>
          </a:stretch>
        </p:blipFill>
        <p:spPr>
          <a:xfrm>
            <a:off x="203763" y="1143000"/>
            <a:ext cx="8954108" cy="5029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Shiny – check</a:t>
            </a:r>
          </a:p>
          <a:p>
            <a:pPr>
              <a:buNone/>
            </a:pPr>
            <a:r>
              <a:rPr lang="en-US" dirty="0" smtClean="0"/>
              <a:t>Dimpled – check</a:t>
            </a:r>
          </a:p>
          <a:p>
            <a:pPr>
              <a:buNone/>
            </a:pPr>
            <a:r>
              <a:rPr lang="en-US" dirty="0" smtClean="0"/>
              <a:t>Yellow brown –check </a:t>
            </a:r>
          </a:p>
          <a:p>
            <a:pPr>
              <a:buNone/>
            </a:pPr>
            <a:endParaRPr lang="en-US" dirty="0" smtClean="0"/>
          </a:p>
          <a:p>
            <a:pPr>
              <a:buNone/>
            </a:pPr>
            <a:r>
              <a:rPr lang="en-US" dirty="0" smtClean="0"/>
              <a:t>Desirable female ?</a:t>
            </a:r>
          </a:p>
          <a:p>
            <a:pPr>
              <a:buNone/>
            </a:pPr>
            <a:r>
              <a:rPr lang="en-US" dirty="0" smtClean="0"/>
              <a:t>It must be …..</a:t>
            </a:r>
          </a:p>
          <a:p>
            <a:pPr>
              <a:buNone/>
            </a:pPr>
            <a:r>
              <a:rPr lang="en-US" dirty="0" smtClean="0"/>
              <a:t>Oh no, not really</a:t>
            </a:r>
            <a:endParaRPr lang="en-US" dirty="0"/>
          </a:p>
        </p:txBody>
      </p:sp>
      <p:pic>
        <p:nvPicPr>
          <p:cNvPr id="4" name="Picture 3" descr="StubbyBottle.jpg"/>
          <p:cNvPicPr>
            <a:picLocks noChangeAspect="1"/>
          </p:cNvPicPr>
          <p:nvPr/>
        </p:nvPicPr>
        <p:blipFill>
          <a:blip r:embed="rId3" cstate="print"/>
          <a:stretch>
            <a:fillRect/>
          </a:stretch>
        </p:blipFill>
        <p:spPr>
          <a:xfrm>
            <a:off x="6019800" y="2590800"/>
            <a:ext cx="1600200" cy="3262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3" presetClass="entr" presetSubtype="1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What’s wrong  with this picture?</a:t>
            </a:r>
            <a:endParaRPr lang="en-US" dirty="0"/>
          </a:p>
        </p:txBody>
      </p:sp>
      <p:pic>
        <p:nvPicPr>
          <p:cNvPr id="4" name="Content Placeholder 3" descr="BugsOnBeerBottle.jpg"/>
          <p:cNvPicPr>
            <a:picLocks noGrp="1" noChangeAspect="1"/>
          </p:cNvPicPr>
          <p:nvPr>
            <p:ph idx="1"/>
          </p:nvPr>
        </p:nvPicPr>
        <p:blipFill>
          <a:blip r:embed="rId3" cstate="print"/>
          <a:stretch>
            <a:fillRect/>
          </a:stretch>
        </p:blipFill>
        <p:spPr>
          <a:xfrm>
            <a:off x="1595437" y="2401094"/>
            <a:ext cx="5953125" cy="34575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sz="5400" dirty="0" smtClean="0"/>
              <a:t>The Interface Theory of Perception</a:t>
            </a:r>
            <a:endParaRPr lang="en-US" dirty="0"/>
          </a:p>
        </p:txBody>
      </p:sp>
      <p:sp>
        <p:nvSpPr>
          <p:cNvPr id="3" name="Content Placeholder 2"/>
          <p:cNvSpPr>
            <a:spLocks noGrp="1"/>
          </p:cNvSpPr>
          <p:nvPr>
            <p:ph idx="1"/>
          </p:nvPr>
        </p:nvSpPr>
        <p:spPr/>
        <p:txBody>
          <a:bodyPr/>
          <a:lstStyle/>
          <a:p>
            <a:pPr algn="ctr">
              <a:lnSpc>
                <a:spcPct val="200000"/>
              </a:lnSpc>
              <a:buNone/>
            </a:pPr>
            <a:r>
              <a:rPr lang="en-US" sz="3200" dirty="0" smtClean="0"/>
              <a:t>The  perceptions of an organism are a user interface between that organism and the objective world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interface</a:t>
            </a:r>
            <a:endParaRPr lang="en-US" dirty="0"/>
          </a:p>
        </p:txBody>
      </p:sp>
      <p:pic>
        <p:nvPicPr>
          <p:cNvPr id="4" name="Content Placeholder 3" descr="Windows7.jpg"/>
          <p:cNvPicPr>
            <a:picLocks noGrp="1" noChangeAspect="1"/>
          </p:cNvPicPr>
          <p:nvPr>
            <p:ph idx="1"/>
          </p:nvPr>
        </p:nvPicPr>
        <p:blipFill>
          <a:blip r:embed="rId3" cstate="print"/>
          <a:stretch>
            <a:fillRect/>
          </a:stretch>
        </p:blipFill>
        <p:spPr>
          <a:xfrm>
            <a:off x="1669451" y="1935163"/>
            <a:ext cx="5805097" cy="43894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lvl="0" algn="ctr"/>
            <a:r>
              <a:rPr lang="en-US" dirty="0" smtClean="0"/>
              <a:t> A hat?</a:t>
            </a:r>
          </a:p>
          <a:p>
            <a:pPr lvl="0" algn="ctr"/>
            <a:r>
              <a:rPr lang="en-US" dirty="0" smtClean="0"/>
              <a:t>An elephant?</a:t>
            </a:r>
          </a:p>
          <a:p>
            <a:pPr lvl="0" algn="ctr"/>
            <a:r>
              <a:rPr lang="en-US" dirty="0" smtClean="0"/>
              <a:t>A snake? </a:t>
            </a:r>
          </a:p>
          <a:p>
            <a:pPr lvl="0" algn="ctr"/>
            <a:r>
              <a:rPr lang="en-US" dirty="0" smtClean="0"/>
              <a:t>An elephant and a snake?</a:t>
            </a:r>
          </a:p>
          <a:p>
            <a:pPr lvl="0" algn="ctr">
              <a:buNone/>
            </a:pPr>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438400" y="2133600"/>
            <a:ext cx="5103175"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interface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3" descr="Snowleopard.jpg"/>
          <p:cNvPicPr>
            <a:picLocks noChangeAspect="1"/>
          </p:cNvPicPr>
          <p:nvPr/>
        </p:nvPicPr>
        <p:blipFill>
          <a:blip r:embed="rId3" cstate="print"/>
          <a:stretch>
            <a:fillRect/>
          </a:stretch>
        </p:blipFill>
        <p:spPr>
          <a:xfrm>
            <a:off x="1676400" y="1981200"/>
            <a:ext cx="6169527"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Do I really want  or need to know all this?</a:t>
            </a:r>
            <a:endParaRPr lang="en-US" dirty="0"/>
          </a:p>
        </p:txBody>
      </p:sp>
      <p:pic>
        <p:nvPicPr>
          <p:cNvPr id="4" name="Content Placeholder 3" descr="computer parts.jpg"/>
          <p:cNvPicPr>
            <a:picLocks noGrp="1" noChangeAspect="1"/>
          </p:cNvPicPr>
          <p:nvPr>
            <p:ph idx="1"/>
          </p:nvPr>
        </p:nvPicPr>
        <p:blipFill>
          <a:blip r:embed="rId3" cstate="print"/>
          <a:stretch>
            <a:fillRect/>
          </a:stretch>
        </p:blipFill>
        <p:spPr>
          <a:xfrm>
            <a:off x="1976437" y="2048669"/>
            <a:ext cx="5191125" cy="41624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Where is my file????</a:t>
            </a:r>
            <a:endParaRPr lang="en-US" sz="3600" dirty="0"/>
          </a:p>
        </p:txBody>
      </p:sp>
      <p:sp>
        <p:nvSpPr>
          <p:cNvPr id="8" name="Text Placeholder 7"/>
          <p:cNvSpPr>
            <a:spLocks noGrp="1"/>
          </p:cNvSpPr>
          <p:nvPr>
            <p:ph type="body" sz="half" idx="2"/>
          </p:nvPr>
        </p:nvSpPr>
        <p:spPr/>
        <p:txBody>
          <a:bodyPr>
            <a:normAutofit/>
          </a:bodyPr>
          <a:lstStyle/>
          <a:p>
            <a:pPr algn="ctr"/>
            <a:r>
              <a:rPr lang="en-US" sz="3600" dirty="0" smtClean="0">
                <a:latin typeface="+mj-lt"/>
              </a:rPr>
              <a:t>An interface is helpful!</a:t>
            </a:r>
            <a:endParaRPr lang="en-US" sz="3600" dirty="0">
              <a:latin typeface="+mj-lt"/>
            </a:endParaRPr>
          </a:p>
        </p:txBody>
      </p:sp>
      <p:pic>
        <p:nvPicPr>
          <p:cNvPr id="4" name="Content Placeholder 3" descr="computerInside.jpg"/>
          <p:cNvPicPr>
            <a:picLocks noGrp="1" noChangeAspect="1"/>
          </p:cNvPicPr>
          <p:nvPr>
            <p:ph type="pic" idx="1"/>
          </p:nvPr>
        </p:nvPicPr>
        <p:blipFill>
          <a:blip r:embed="rId3" cstate="print"/>
          <a:srcRect l="4369" r="4369"/>
          <a:stretch>
            <a:fillRect/>
          </a:stretch>
        </p:blipFill>
        <p:spPr>
          <a:xfrm rot="420000">
            <a:off x="3507080" y="1177408"/>
            <a:ext cx="4234954" cy="3606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Theory</a:t>
            </a:r>
            <a:endParaRPr lang="en-US" dirty="0"/>
          </a:p>
        </p:txBody>
      </p:sp>
      <p:sp>
        <p:nvSpPr>
          <p:cNvPr id="3" name="Content Placeholder 2"/>
          <p:cNvSpPr>
            <a:spLocks noGrp="1"/>
          </p:cNvSpPr>
          <p:nvPr>
            <p:ph sz="quarter" idx="1"/>
          </p:nvPr>
        </p:nvSpPr>
        <p:spPr/>
        <p:txBody>
          <a:bodyPr/>
          <a:lstStyle/>
          <a:p>
            <a:r>
              <a:rPr lang="en-US" dirty="0" smtClean="0"/>
              <a:t>Reconstruction Thesis</a:t>
            </a:r>
          </a:p>
          <a:p>
            <a:pPr lvl="1"/>
            <a:r>
              <a:rPr lang="en-US" dirty="0" smtClean="0"/>
              <a:t>“Perception reconstructs certain properties and categories of the objective world” (Hoffman).</a:t>
            </a:r>
          </a:p>
          <a:p>
            <a:pPr lvl="2"/>
            <a:r>
              <a:rPr lang="en-US" dirty="0" smtClean="0"/>
              <a:t>In essence, what you see is what you literally get. </a:t>
            </a:r>
          </a:p>
          <a:p>
            <a:pPr lvl="2"/>
            <a:r>
              <a:rPr lang="en-US" dirty="0" smtClean="0"/>
              <a:t>There are infinitely many and infinitely complex possibilities in the objective reality.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Theory</a:t>
            </a:r>
            <a:endParaRPr lang="en-US" dirty="0"/>
          </a:p>
        </p:txBody>
      </p:sp>
      <p:sp>
        <p:nvSpPr>
          <p:cNvPr id="3" name="Content Placeholder 2"/>
          <p:cNvSpPr>
            <a:spLocks noGrp="1"/>
          </p:cNvSpPr>
          <p:nvPr>
            <p:ph sz="quarter" idx="1"/>
          </p:nvPr>
        </p:nvSpPr>
        <p:spPr/>
        <p:txBody>
          <a:bodyPr/>
          <a:lstStyle/>
          <a:p>
            <a:r>
              <a:rPr lang="en-US" dirty="0" smtClean="0"/>
              <a:t>Construction Thesis</a:t>
            </a:r>
          </a:p>
          <a:p>
            <a:pPr lvl="1"/>
            <a:r>
              <a:rPr lang="en-US" dirty="0" smtClean="0"/>
              <a:t>“Perception constructs the properties and categories of an organism’s perceptual world” (Hoffman).</a:t>
            </a:r>
          </a:p>
          <a:p>
            <a:pPr lvl="2"/>
            <a:r>
              <a:rPr lang="en-US" dirty="0" smtClean="0"/>
              <a:t>In a sense, we perceive only the necessary qualities of the objective reality.</a:t>
            </a:r>
          </a:p>
          <a:p>
            <a:pPr lvl="2"/>
            <a:r>
              <a:rPr lang="en-US" dirty="0" smtClean="0"/>
              <a:t>Our perceptual systems instead display relevant representations of more complex phenomena in a simpler form, much like icons on a computer.</a:t>
            </a:r>
          </a:p>
          <a:p>
            <a:pPr lvl="1"/>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5486400" y="4343400"/>
            <a:ext cx="1981200" cy="1981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Interface Theory of Perception  predicts that</a:t>
            </a:r>
            <a:endParaRPr lang="en-US" dirty="0"/>
          </a:p>
        </p:txBody>
      </p:sp>
      <p:sp>
        <p:nvSpPr>
          <p:cNvPr id="3" name="Content Placeholder 2"/>
          <p:cNvSpPr>
            <a:spLocks noGrp="1"/>
          </p:cNvSpPr>
          <p:nvPr>
            <p:ph idx="1"/>
          </p:nvPr>
        </p:nvSpPr>
        <p:spPr/>
        <p:txBody>
          <a:bodyPr>
            <a:normAutofit/>
          </a:bodyPr>
          <a:lstStyle/>
          <a:p>
            <a:pPr lvl="0"/>
            <a:r>
              <a:rPr lang="en-US" dirty="0" smtClean="0">
                <a:latin typeface="+mj-lt"/>
              </a:rPr>
              <a:t>Each species has its own interface</a:t>
            </a:r>
          </a:p>
          <a:p>
            <a:pPr lvl="0"/>
            <a:r>
              <a:rPr lang="en-US" dirty="0" smtClean="0">
                <a:latin typeface="+mj-lt"/>
              </a:rPr>
              <a:t>Almost surely, no interface performs reconstruction</a:t>
            </a:r>
          </a:p>
          <a:p>
            <a:pPr lvl="0"/>
            <a:r>
              <a:rPr lang="en-US" dirty="0" smtClean="0">
                <a:latin typeface="+mj-lt"/>
              </a:rPr>
              <a:t>Each interface is tailored to guide adaptive behavior in a relevant niche </a:t>
            </a:r>
          </a:p>
          <a:p>
            <a:pPr lvl="0"/>
            <a:r>
              <a:rPr lang="en-US" dirty="0" smtClean="0">
                <a:latin typeface="+mj-lt"/>
              </a:rPr>
              <a:t>Much of the competition between and within species exploits the strength and limitations of interfaces</a:t>
            </a:r>
          </a:p>
          <a:p>
            <a:pPr lvl="0"/>
            <a:r>
              <a:rPr lang="en-US" dirty="0" smtClean="0">
                <a:latin typeface="+mj-lt"/>
              </a:rPr>
              <a:t>Such competition can lead to arms races between interfaces and critically influence their adaptive evolution.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Reconstruction? Model? Need for Isomorphism?</a:t>
            </a:r>
            <a:endParaRPr lang="en-US" dirty="0"/>
          </a:p>
        </p:txBody>
      </p:sp>
      <p:sp>
        <p:nvSpPr>
          <p:cNvPr id="3" name="Content Placeholder 2"/>
          <p:cNvSpPr>
            <a:spLocks noGrp="1"/>
          </p:cNvSpPr>
          <p:nvPr>
            <p:ph idx="1"/>
          </p:nvPr>
        </p:nvSpPr>
        <p:spPr/>
        <p:txBody>
          <a:bodyPr>
            <a:normAutofit lnSpcReduction="10000"/>
          </a:bodyPr>
          <a:lstStyle/>
          <a:p>
            <a:r>
              <a:rPr lang="en-US" dirty="0" smtClean="0"/>
              <a:t>Perception is indeed qualitatively different from the represented physical reality: here Hoffman is right </a:t>
            </a:r>
          </a:p>
          <a:p>
            <a:r>
              <a:rPr lang="en-US" dirty="0" smtClean="0"/>
              <a:t>Perception is not a reconstruction but it is a representation</a:t>
            </a:r>
          </a:p>
          <a:p>
            <a:r>
              <a:rPr lang="en-US" dirty="0" smtClean="0"/>
              <a:t>Is Hoffman correct in maintaining that perception doesn’t even need an ‘isomorphism’ with reality?</a:t>
            </a:r>
          </a:p>
          <a:p>
            <a:r>
              <a:rPr lang="en-US" dirty="0" smtClean="0"/>
              <a:t>2D </a:t>
            </a:r>
            <a:r>
              <a:rPr lang="en-US" dirty="0" err="1" smtClean="0"/>
              <a:t>retinotopic</a:t>
            </a:r>
            <a:r>
              <a:rPr lang="en-US" dirty="0" smtClean="0"/>
              <a:t> neural maps as an example of isomorphism</a:t>
            </a:r>
          </a:p>
          <a:p>
            <a:r>
              <a:rPr lang="en-US" dirty="0" smtClean="0"/>
              <a:t>Given isomorphism, can we think of perception as a model of reality, hence constructed if not reconstructed?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D. Hoffman. </a:t>
            </a:r>
            <a:r>
              <a:rPr lang="en-US" dirty="0" smtClean="0">
                <a:hlinkClick r:id="rId3"/>
              </a:rPr>
              <a:t>The interface theory of perception: Natural selection drives true perception to swift extinction</a:t>
            </a:r>
            <a:r>
              <a:rPr lang="en-US" dirty="0" smtClean="0"/>
              <a:t>.</a:t>
            </a:r>
            <a:r>
              <a:rPr lang="en-US" i="1" dirty="0" smtClean="0"/>
              <a:t> </a:t>
            </a:r>
            <a:r>
              <a:rPr lang="en-US" dirty="0" smtClean="0"/>
              <a:t>In</a:t>
            </a:r>
            <a:r>
              <a:rPr lang="en-US" i="1" dirty="0" smtClean="0"/>
              <a:t> </a:t>
            </a:r>
            <a:r>
              <a:rPr lang="en-US" i="1" dirty="0" smtClean="0">
                <a:hlinkClick r:id="rId4"/>
              </a:rPr>
              <a:t>Object categorization: Computer and human vision perspectives</a:t>
            </a:r>
            <a:r>
              <a:rPr lang="en-US" dirty="0" smtClean="0"/>
              <a:t>, S. Dickinson, M. </a:t>
            </a:r>
            <a:r>
              <a:rPr lang="en-US" dirty="0" err="1" smtClean="0"/>
              <a:t>Tarr</a:t>
            </a:r>
            <a:r>
              <a:rPr lang="en-US" dirty="0" smtClean="0"/>
              <a:t>, A. </a:t>
            </a:r>
            <a:r>
              <a:rPr lang="en-US" dirty="0" err="1" smtClean="0"/>
              <a:t>Leonardis</a:t>
            </a:r>
            <a:r>
              <a:rPr lang="en-US" dirty="0" smtClean="0"/>
              <a:t>, B. </a:t>
            </a:r>
            <a:r>
              <a:rPr lang="en-US" dirty="0" err="1" smtClean="0"/>
              <a:t>Schiele</a:t>
            </a:r>
            <a:r>
              <a:rPr lang="en-US" dirty="0" smtClean="0"/>
              <a:t> (Eds.) Cambridge, UK: Cambridge University Press, 2009, 148–165.</a:t>
            </a:r>
            <a:br>
              <a:rPr lang="en-US" dirty="0" smtClean="0"/>
            </a:br>
            <a:endParaRPr lang="en-US" dirty="0" smtClean="0"/>
          </a:p>
          <a:p>
            <a:r>
              <a:rPr lang="en-US" dirty="0" smtClean="0"/>
              <a:t>J.P. </a:t>
            </a:r>
            <a:r>
              <a:rPr lang="en-US" dirty="0" err="1" smtClean="0"/>
              <a:t>Frisby</a:t>
            </a:r>
            <a:r>
              <a:rPr lang="en-US" dirty="0" smtClean="0"/>
              <a:t> and J.V. Stone Seeing The Computational Approach to Biological Vision, 2</a:t>
            </a:r>
            <a:r>
              <a:rPr lang="en-US" baseline="30000" dirty="0" smtClean="0"/>
              <a:t>nd</a:t>
            </a:r>
            <a:r>
              <a:rPr lang="en-US" dirty="0" smtClean="0"/>
              <a:t> Edition, The MIT Press 2010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If you have seen this image before….</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2286000" y="2514600"/>
            <a:ext cx="49530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153400" cy="1905000"/>
          </a:xfrm>
        </p:spPr>
        <p:txBody>
          <a:bodyPr>
            <a:normAutofit fontScale="90000"/>
          </a:bodyPr>
          <a:lstStyle/>
          <a:p>
            <a:pPr algn="ctr"/>
            <a:r>
              <a:rPr lang="en-US" dirty="0" smtClean="0"/>
              <a:t/>
            </a:r>
            <a:br>
              <a:rPr lang="en-US" dirty="0" smtClean="0"/>
            </a:br>
            <a:r>
              <a:rPr lang="en-US" dirty="0" smtClean="0"/>
              <a:t>How about out in the World? </a:t>
            </a:r>
            <a:br>
              <a:rPr lang="en-US" dirty="0" smtClean="0"/>
            </a:br>
            <a:r>
              <a:rPr lang="en-US" dirty="0" smtClean="0"/>
              <a:t>In Real Life. What do we see?</a:t>
            </a:r>
            <a:br>
              <a:rPr lang="en-US" dirty="0" smtClean="0"/>
            </a:br>
            <a:r>
              <a:rPr lang="en-US" dirty="0" smtClean="0"/>
              <a:t> What is it that we perceive?</a:t>
            </a:r>
            <a:endParaRPr lang="en-US" dirty="0"/>
          </a:p>
        </p:txBody>
      </p:sp>
      <p:sp>
        <p:nvSpPr>
          <p:cNvPr id="3" name="Content Placeholder 2"/>
          <p:cNvSpPr>
            <a:spLocks noGrp="1"/>
          </p:cNvSpPr>
          <p:nvPr>
            <p:ph idx="1"/>
          </p:nvPr>
        </p:nvSpPr>
        <p:spPr>
          <a:xfrm>
            <a:off x="914400" y="2438400"/>
            <a:ext cx="7772400" cy="3261360"/>
          </a:xfrm>
        </p:spPr>
        <p:txBody>
          <a:bodyPr/>
          <a:lstStyle/>
          <a:p>
            <a:endParaRPr lang="en-US" dirty="0"/>
          </a:p>
        </p:txBody>
      </p:sp>
      <p:pic>
        <p:nvPicPr>
          <p:cNvPr id="4" name="Picture 3" descr="Lighthouse.jpg"/>
          <p:cNvPicPr>
            <a:picLocks noChangeAspect="1"/>
          </p:cNvPicPr>
          <p:nvPr/>
        </p:nvPicPr>
        <p:blipFill>
          <a:blip r:embed="rId3" cstate="print"/>
          <a:stretch>
            <a:fillRect/>
          </a:stretch>
        </p:blipFill>
        <p:spPr>
          <a:xfrm>
            <a:off x="2362200" y="2819400"/>
            <a:ext cx="4114800" cy="30861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fontScale="90000"/>
          </a:bodyPr>
          <a:lstStyle/>
          <a:p>
            <a:pPr algn="ctr"/>
            <a:r>
              <a:rPr lang="en-US" dirty="0" smtClean="0"/>
              <a:t>The Conventional view of perception</a:t>
            </a:r>
            <a:endParaRPr lang="en-US" dirty="0"/>
          </a:p>
        </p:txBody>
      </p:sp>
      <p:pic>
        <p:nvPicPr>
          <p:cNvPr id="4" name="Content Placeholder 3" descr="Visual perception of a Cat.jpg"/>
          <p:cNvPicPr>
            <a:picLocks noGrp="1" noChangeAspect="1"/>
          </p:cNvPicPr>
          <p:nvPr>
            <p:ph idx="1"/>
          </p:nvPr>
        </p:nvPicPr>
        <p:blipFill>
          <a:blip r:embed="rId3" cstate="print"/>
          <a:stretch>
            <a:fillRect/>
          </a:stretch>
        </p:blipFill>
        <p:spPr>
          <a:xfrm>
            <a:off x="1938337" y="2077244"/>
            <a:ext cx="5267325" cy="41052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638800"/>
          </a:xfrm>
        </p:spPr>
        <p:txBody>
          <a:bodyPr/>
          <a:lstStyle/>
          <a:p>
            <a:pPr algn="ctr">
              <a:buNone/>
            </a:pPr>
            <a:r>
              <a:rPr lang="en-US" dirty="0" smtClean="0"/>
              <a:t>“A primary goal of perception is to recover, or estimate, objective properties of the physical world. A primary goal of perceptual categorization is to recover, or estimate, the objective statistical structure of the physical world.” </a:t>
            </a:r>
            <a:endParaRPr lang="en-US" dirty="0"/>
          </a:p>
        </p:txBody>
      </p:sp>
      <p:pic>
        <p:nvPicPr>
          <p:cNvPr id="4" name="Picture 3" descr="VisualPerceptionVisualpathways.jpg"/>
          <p:cNvPicPr>
            <a:picLocks noChangeAspect="1"/>
          </p:cNvPicPr>
          <p:nvPr/>
        </p:nvPicPr>
        <p:blipFill>
          <a:blip r:embed="rId3" cstate="print"/>
          <a:stretch>
            <a:fillRect/>
          </a:stretch>
        </p:blipFill>
        <p:spPr>
          <a:xfrm>
            <a:off x="2286000" y="2731530"/>
            <a:ext cx="4800600" cy="3445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Bayes</a:t>
            </a:r>
            <a:r>
              <a:rPr lang="en-US" dirty="0" smtClean="0"/>
              <a:t>’ Theorem</a:t>
            </a:r>
            <a:endParaRPr lang="en-US" dirty="0"/>
          </a:p>
        </p:txBody>
      </p:sp>
      <p:pic>
        <p:nvPicPr>
          <p:cNvPr id="4" name="Content Placeholder 3" descr="Bayes'Theorem.jpg"/>
          <p:cNvPicPr>
            <a:picLocks noGrp="1" noChangeAspect="1"/>
          </p:cNvPicPr>
          <p:nvPr>
            <p:ph idx="1"/>
          </p:nvPr>
        </p:nvPicPr>
        <p:blipFill>
          <a:blip r:embed="rId3" cstate="print"/>
          <a:stretch>
            <a:fillRect/>
          </a:stretch>
        </p:blipFill>
        <p:spPr>
          <a:xfrm>
            <a:off x="609600" y="2590800"/>
            <a:ext cx="8141750" cy="2971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Which object is casting the shadow?</a:t>
            </a:r>
            <a:endParaRPr lang="en-US" dirty="0"/>
          </a:p>
        </p:txBody>
      </p:sp>
      <p:pic>
        <p:nvPicPr>
          <p:cNvPr id="4" name="Content Placeholder 3" descr="Shadowpossibilities.jpg"/>
          <p:cNvPicPr>
            <a:picLocks noGrp="1" noChangeAspect="1"/>
          </p:cNvPicPr>
          <p:nvPr>
            <p:ph idx="1"/>
          </p:nvPr>
        </p:nvPicPr>
        <p:blipFill>
          <a:blip r:embed="rId3" cstate="print"/>
          <a:stretch>
            <a:fillRect/>
          </a:stretch>
        </p:blipFill>
        <p:spPr>
          <a:xfrm>
            <a:off x="3850275" y="1935163"/>
            <a:ext cx="1443449" cy="43894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Bayes</a:t>
            </a:r>
            <a:r>
              <a:rPr lang="en-US" dirty="0" smtClean="0"/>
              <a:t>’ Circle</a:t>
            </a:r>
            <a:endParaRPr lang="en-US" dirty="0"/>
          </a:p>
        </p:txBody>
      </p:sp>
      <p:sp>
        <p:nvSpPr>
          <p:cNvPr id="3" name="Content Placeholder 2"/>
          <p:cNvSpPr>
            <a:spLocks noGrp="1"/>
          </p:cNvSpPr>
          <p:nvPr>
            <p:ph idx="1"/>
          </p:nvPr>
        </p:nvSpPr>
        <p:spPr/>
        <p:txBody>
          <a:bodyPr/>
          <a:lstStyle/>
          <a:p>
            <a:pPr algn="ctr">
              <a:lnSpc>
                <a:spcPct val="150000"/>
              </a:lnSpc>
              <a:buNone/>
            </a:pPr>
            <a:r>
              <a:rPr lang="en-US" sz="2800" dirty="0" smtClean="0"/>
              <a:t>“We can only see the world through our posteriors. When we measure priors and likelihoods in the world, our measurements are necessarily altered through our posteriors. Using our measurements of priors and likelihoods to justify our posteriors thus leads to a vicious circle.”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1968</TotalTime>
  <Words>1854</Words>
  <Application>Microsoft Office PowerPoint</Application>
  <PresentationFormat>On-screen Show (4:3)</PresentationFormat>
  <Paragraphs>134</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The Interface Theory of Perception </vt:lpstr>
      <vt:lpstr>What do you see?</vt:lpstr>
      <vt:lpstr>If you have seen this image before….</vt:lpstr>
      <vt:lpstr> How about out in the World?  In Real Life. What do we see?  What is it that we perceive?</vt:lpstr>
      <vt:lpstr>The Conventional view of perception</vt:lpstr>
      <vt:lpstr>Slide 6</vt:lpstr>
      <vt:lpstr>Bayes’ Theorem</vt:lpstr>
      <vt:lpstr>Which object is casting the shadow?</vt:lpstr>
      <vt:lpstr>Bayes’ Circle</vt:lpstr>
      <vt:lpstr>Bayes’ Circle</vt:lpstr>
      <vt:lpstr>HMMMMMM</vt:lpstr>
      <vt:lpstr>Maybe not a reconstruction</vt:lpstr>
      <vt:lpstr>Let’s examine a perceptual mistake</vt:lpstr>
      <vt:lpstr>Somewhere in Australia</vt:lpstr>
      <vt:lpstr>Slide 15</vt:lpstr>
      <vt:lpstr>Slide 16</vt:lpstr>
      <vt:lpstr>What’s wrong  with this picture?</vt:lpstr>
      <vt:lpstr>The Interface Theory of Perception</vt:lpstr>
      <vt:lpstr>An interface</vt:lpstr>
      <vt:lpstr>An interface </vt:lpstr>
      <vt:lpstr>Do I really want  or need to know all this?</vt:lpstr>
      <vt:lpstr>Where is my file????</vt:lpstr>
      <vt:lpstr>Conventional Theory</vt:lpstr>
      <vt:lpstr>Interface Theory</vt:lpstr>
      <vt:lpstr>Interface Theory of Perception  predicts that</vt:lpstr>
      <vt:lpstr>Reconstruction? Model? Need for Isomorphism?</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Interface Theory of Perception</dc:title>
  <dc:creator>Zsuzsa's Acer</dc:creator>
  <cp:lastModifiedBy>don macleod</cp:lastModifiedBy>
  <cp:revision>65</cp:revision>
  <dcterms:created xsi:type="dcterms:W3CDTF">2011-04-24T20:00:38Z</dcterms:created>
  <dcterms:modified xsi:type="dcterms:W3CDTF">2014-04-15T22:16:15Z</dcterms:modified>
</cp:coreProperties>
</file>