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3" r:id="rId6"/>
    <p:sldId id="260" r:id="rId7"/>
    <p:sldId id="261" r:id="rId8"/>
    <p:sldId id="262" r:id="rId9"/>
    <p:sldId id="265" r:id="rId10"/>
    <p:sldId id="266" r:id="rId11"/>
    <p:sldId id="267" r:id="rId12"/>
    <p:sldId id="264"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4C90F-E212-41D6-9242-115840CD6115}" type="datetimeFigureOut">
              <a:rPr lang="en-US" smtClean="0"/>
              <a:pPr/>
              <a:t>4/18/2011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427108-F39F-4FF2-B65E-5FCF1DB65C3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427108-F39F-4FF2-B65E-5FCF1DB65C3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427108-F39F-4FF2-B65E-5FCF1DB65C3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1FA5CA-BCE0-4A5D-BAF6-AC174DFEECEF}" type="datetime1">
              <a:rPr lang="en-US" smtClean="0"/>
              <a:pPr/>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BB125A-9C91-4921-9F6E-6CB3419F8F07}" type="datetime1">
              <a:rPr lang="en-US" smtClean="0"/>
              <a:pPr/>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8B618E-620A-445A-9748-24C1D22D4AF4}" type="datetime1">
              <a:rPr lang="en-US" smtClean="0"/>
              <a:pPr/>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9D6BC-8903-496E-A173-8FFEA3E06541}" type="datetime1">
              <a:rPr lang="en-US" smtClean="0"/>
              <a:pPr/>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9DA0E-004B-4E1E-BCFA-7ABC1100B3B2}" type="datetime1">
              <a:rPr lang="en-US" smtClean="0"/>
              <a:pPr/>
              <a:t>4/18/2011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E27DA3-E119-4E5F-BDA2-C2A9BC2918B9}" type="datetime1">
              <a:rPr lang="en-US" smtClean="0"/>
              <a:pPr/>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458C2E-7086-41E8-B588-CED80504EDF3}" type="datetime1">
              <a:rPr lang="en-US" smtClean="0"/>
              <a:pPr/>
              <a:t>4/18/2011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BC999-7F9A-447B-825F-8B2B664EFB80}" type="datetime1">
              <a:rPr lang="en-US" smtClean="0"/>
              <a:pPr/>
              <a:t>4/18/2011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49B83-D04F-44DF-AD17-D7A519ADACA4}" type="datetime1">
              <a:rPr lang="en-US" smtClean="0"/>
              <a:pPr/>
              <a:t>4/18/2011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E889F3-08A9-4BC9-8CF5-A3F33C7C2026}" type="datetime1">
              <a:rPr lang="en-US" smtClean="0"/>
              <a:pPr/>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7A399-B3C1-4101-AC22-E4A7F57D2C22}" type="datetime1">
              <a:rPr lang="en-US" smtClean="0"/>
              <a:pPr/>
              <a:t>4/18/2011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A86DE4-B238-4A18-A7A7-93029D0CC6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68517-9D98-4B5E-B002-90686FA0368B}" type="datetime1">
              <a:rPr lang="en-US" smtClean="0"/>
              <a:pPr/>
              <a:t>4/18/2011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86DE4-B238-4A18-A7A7-93029D0CC6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Georg W. F. Hegel</a:t>
            </a:r>
            <a:endParaRPr lang="en-US" dirty="0"/>
          </a:p>
        </p:txBody>
      </p:sp>
      <p:sp>
        <p:nvSpPr>
          <p:cNvPr id="3" name="Subtitle 2"/>
          <p:cNvSpPr>
            <a:spLocks noGrp="1"/>
          </p:cNvSpPr>
          <p:nvPr>
            <p:ph type="subTitle" idx="1"/>
          </p:nvPr>
        </p:nvSpPr>
        <p:spPr/>
        <p:txBody>
          <a:bodyPr/>
          <a:lstStyle/>
          <a:p>
            <a:r>
              <a:rPr lang="en-US" dirty="0" smtClean="0">
                <a:solidFill>
                  <a:schemeClr val="tx1"/>
                </a:solidFill>
              </a:rPr>
              <a:t>1770-1831</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C1A86DE4-B238-4A18-A7A7-93029D0CC6C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 and B, 3</a:t>
            </a:r>
            <a:endParaRPr lang="en-US" dirty="0"/>
          </a:p>
        </p:txBody>
      </p:sp>
      <p:sp>
        <p:nvSpPr>
          <p:cNvPr id="3" name="Content Placeholder 2"/>
          <p:cNvSpPr>
            <a:spLocks noGrp="1"/>
          </p:cNvSpPr>
          <p:nvPr>
            <p:ph idx="1"/>
          </p:nvPr>
        </p:nvSpPr>
        <p:spPr/>
        <p:txBody>
          <a:bodyPr>
            <a:normAutofit fontScale="62500" lnSpcReduction="20000"/>
          </a:bodyPr>
          <a:lstStyle/>
          <a:p>
            <a:r>
              <a:rPr lang="en-US" i="1" dirty="0"/>
              <a:t>So </a:t>
            </a:r>
            <a:r>
              <a:rPr lang="en-US" i="1" dirty="0" smtClean="0"/>
              <a:t>in </a:t>
            </a:r>
            <a:r>
              <a:rPr lang="en-US" i="1" dirty="0"/>
              <a:t>the end it is the servitude of the </a:t>
            </a:r>
            <a:r>
              <a:rPr lang="en-US" i="1" dirty="0" smtClean="0"/>
              <a:t>bondsman that </a:t>
            </a:r>
            <a:r>
              <a:rPr lang="en-US" i="1" dirty="0"/>
              <a:t>is the most important factor here.  Being mastered and in fear of violent death shakes the </a:t>
            </a:r>
            <a:r>
              <a:rPr lang="en-US" i="1" dirty="0" smtClean="0"/>
              <a:t>bondsman loose </a:t>
            </a:r>
            <a:r>
              <a:rPr lang="en-US" i="1" dirty="0"/>
              <a:t>from the </a:t>
            </a:r>
            <a:r>
              <a:rPr lang="en-US" i="1" dirty="0" smtClean="0"/>
              <a:t>immediate. </a:t>
            </a:r>
            <a:r>
              <a:rPr lang="en-US" i="1" dirty="0"/>
              <a:t>“The fear of violent death focuses the mind wonderfully on the </a:t>
            </a:r>
            <a:r>
              <a:rPr lang="en-US" i="1" dirty="0" smtClean="0"/>
              <a:t>universal.” </a:t>
            </a:r>
            <a:r>
              <a:rPr lang="en-US" i="1" dirty="0"/>
              <a:t>This does not achieve anything by in self but </a:t>
            </a:r>
            <a:r>
              <a:rPr lang="en-US" i="1" dirty="0" smtClean="0"/>
              <a:t>when </a:t>
            </a:r>
            <a:r>
              <a:rPr lang="en-US" i="1" dirty="0"/>
              <a:t>it is combined with the reality of labor:</a:t>
            </a:r>
          </a:p>
          <a:p>
            <a:r>
              <a:rPr lang="en-US" i="1" dirty="0"/>
              <a:t>Here </a:t>
            </a:r>
            <a:r>
              <a:rPr lang="en-US" i="1" dirty="0" smtClean="0"/>
              <a:t>we see </a:t>
            </a:r>
            <a:r>
              <a:rPr lang="en-US" i="1" dirty="0"/>
              <a:t>that the master is like the Machiavellian Prince (I=I) for the master lives without resistance in the world since the </a:t>
            </a:r>
            <a:r>
              <a:rPr lang="en-US" i="1" dirty="0" smtClean="0"/>
              <a:t>bondsman labors </a:t>
            </a:r>
            <a:r>
              <a:rPr lang="en-US" i="1" dirty="0"/>
              <a:t>for </a:t>
            </a:r>
            <a:r>
              <a:rPr lang="en-US" i="1" dirty="0" smtClean="0"/>
              <a:t>him.  </a:t>
            </a:r>
            <a:r>
              <a:rPr lang="en-US" i="1" dirty="0"/>
              <a:t>The </a:t>
            </a:r>
            <a:r>
              <a:rPr lang="en-US" i="1" dirty="0" smtClean="0"/>
              <a:t>bondsman however </a:t>
            </a:r>
            <a:r>
              <a:rPr lang="en-US" i="1" dirty="0"/>
              <a:t>encounters resistance in the world since he works on it.  He thus comes to see his own imprint on the world: he sees  himself objectified, wanting to be recognized </a:t>
            </a:r>
            <a:r>
              <a:rPr lang="en-US" i="1" dirty="0" smtClean="0"/>
              <a:t>.  </a:t>
            </a:r>
            <a:r>
              <a:rPr lang="en-US" i="1" dirty="0"/>
              <a:t>The bondsman thus recognizes himself a </a:t>
            </a:r>
            <a:r>
              <a:rPr lang="en-US" i="1" dirty="0" err="1"/>
              <a:t>a</a:t>
            </a:r>
            <a:r>
              <a:rPr lang="en-US" i="1" dirty="0"/>
              <a:t> conceptualizing formative being in his power to make things (a power that he has only by virtue of his original </a:t>
            </a:r>
            <a:r>
              <a:rPr lang="en-US" i="1" dirty="0" smtClean="0"/>
              <a:t>bondsman status </a:t>
            </a:r>
            <a:r>
              <a:rPr lang="en-US" i="1" dirty="0"/>
              <a:t>which was in turn due to his fear of the lord </a:t>
            </a:r>
            <a:r>
              <a:rPr lang="en-US" i="1" dirty="0" smtClean="0"/>
              <a:t>.</a:t>
            </a:r>
            <a:endParaRPr lang="en-US" i="1" dirty="0"/>
          </a:p>
          <a:p>
            <a:r>
              <a:rPr lang="en-US" i="1" dirty="0"/>
              <a:t>The slave is thus the victor, since he is shaping the world.  The self that does this is still an abstract self, since it depends in part of its existence on the actuality of the lord.  But it is progressive.  Hence Hegel can see this self as progressing to other selves. </a:t>
            </a:r>
          </a:p>
          <a:p>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http://1.bp.blogspot.com/-czOaBtB808k/TWM7PoXR8tI/AAAAAAAAAAM/J2bEVs1D3Ko/s1600/Georgics.jpg"/>
          <p:cNvPicPr>
            <a:picLocks noChangeAspect="1" noChangeArrowheads="1"/>
          </p:cNvPicPr>
          <p:nvPr/>
        </p:nvPicPr>
        <p:blipFill>
          <a:blip r:embed="rId3" cstate="print"/>
          <a:srcRect/>
          <a:stretch>
            <a:fillRect/>
          </a:stretch>
        </p:blipFill>
        <p:spPr bwMode="auto">
          <a:xfrm>
            <a:off x="381000" y="228600"/>
            <a:ext cx="8153400" cy="6486525"/>
          </a:xfrm>
          <a:prstGeom prst="rect">
            <a:avLst/>
          </a:prstGeom>
          <a:noFill/>
        </p:spPr>
      </p:pic>
      <p:sp>
        <p:nvSpPr>
          <p:cNvPr id="4" name="Slide Number Placeholder 3"/>
          <p:cNvSpPr>
            <a:spLocks noGrp="1"/>
          </p:cNvSpPr>
          <p:nvPr>
            <p:ph type="sldNum" sz="quarter" idx="12"/>
          </p:nvPr>
        </p:nvSpPr>
        <p:spPr/>
        <p:txBody>
          <a:bodyPr/>
          <a:lstStyle/>
          <a:p>
            <a:fld id="{C1A86DE4-B238-4A18-A7A7-93029D0CC6C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Phen</a:t>
            </a:r>
            <a:r>
              <a:rPr lang="en-US" dirty="0" smtClean="0"/>
              <a:t>. Of Mind II: “Absolute Freedom and Terror”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 and B can be read as critique of Hobbes’ analysis of state of nature; AF and T can be read as critique of Rousseau.</a:t>
            </a:r>
          </a:p>
          <a:p>
            <a:r>
              <a:rPr lang="en-US" dirty="0" smtClean="0"/>
              <a:t>We have moved up in developmental time.</a:t>
            </a:r>
          </a:p>
          <a:p>
            <a:r>
              <a:rPr lang="en-US" dirty="0" smtClean="0"/>
              <a:t>Stage starts with realization that there is nothing in the world that requires being treated with special reverence (because all has been made by human beings.  This is the Enlightenment (and Rousseau)</a:t>
            </a:r>
          </a:p>
          <a:p>
            <a:r>
              <a:rPr lang="en-US" dirty="0" smtClean="0"/>
              <a:t>The self is thought of as possessed with a rational will; hence it should be possible to make the world in the image of this will, to “bring heaven down to earth.”  Thus the freedom to create is absolute.  Individuals see themselves as creating the world and, as with Rousseau, they “cannot allow themselves to be represented.” Any structures in the world that interfere with this freedom must be destroyed.</a:t>
            </a:r>
          </a:p>
        </p:txBody>
      </p:sp>
      <p:sp>
        <p:nvSpPr>
          <p:cNvPr id="4" name="Slide Number Placeholder 3"/>
          <p:cNvSpPr>
            <a:spLocks noGrp="1"/>
          </p:cNvSpPr>
          <p:nvPr>
            <p:ph type="sldNum" sz="quarter" idx="12"/>
          </p:nvPr>
        </p:nvSpPr>
        <p:spPr/>
        <p:txBody>
          <a:bodyPr/>
          <a:lstStyle/>
          <a:p>
            <a:fld id="{C1A86DE4-B238-4A18-A7A7-93029D0CC6C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Therefore any institution that tends to </a:t>
            </a:r>
            <a:r>
              <a:rPr lang="en-US" dirty="0" smtClean="0"/>
              <a:t>particularize </a:t>
            </a:r>
            <a:r>
              <a:rPr lang="en-US" dirty="0" smtClean="0"/>
              <a:t>and make for less than universal moral rationality has to be eliminated.  Government itself is seen as a “faction” </a:t>
            </a:r>
            <a:r>
              <a:rPr lang="en-US" dirty="0" err="1" smtClean="0"/>
              <a:t>ie</a:t>
            </a:r>
            <a:r>
              <a:rPr lang="en-US" dirty="0" smtClean="0"/>
              <a:t> in opposition to the universal.  The only authentic action is revolution against that which denies universality.  This is the </a:t>
            </a:r>
            <a:r>
              <a:rPr lang="en-US" u="sng" dirty="0" smtClean="0"/>
              <a:t>terror</a:t>
            </a:r>
            <a:r>
              <a:rPr lang="en-US" dirty="0" smtClean="0"/>
              <a:t>.</a:t>
            </a:r>
          </a:p>
          <a:p>
            <a:r>
              <a:rPr lang="en-US" dirty="0" smtClean="0"/>
              <a:t>This cannot be constructive; Hegel is pessimistic about the outcome of the French Revolution.  It leads to “death and the fury of destruction.” </a:t>
            </a:r>
            <a:r>
              <a:rPr lang="en-US" dirty="0" err="1" smtClean="0"/>
              <a:t>Thishas</a:t>
            </a:r>
            <a:r>
              <a:rPr lang="en-US" dirty="0" smtClean="0"/>
              <a:t> only the significance of the “cleaving of a head of cabbage” or the ‘swallowing of a draught of water.” </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www.history2u.com/french_terror.jpg"/>
          <p:cNvPicPr>
            <a:picLocks noChangeAspect="1" noChangeArrowheads="1"/>
          </p:cNvPicPr>
          <p:nvPr/>
        </p:nvPicPr>
        <p:blipFill>
          <a:blip r:embed="rId3" cstate="print"/>
          <a:srcRect/>
          <a:stretch>
            <a:fillRect/>
          </a:stretch>
        </p:blipFill>
        <p:spPr bwMode="auto">
          <a:xfrm>
            <a:off x="1066792" y="2057399"/>
            <a:ext cx="3629093" cy="2926080"/>
          </a:xfrm>
          <a:prstGeom prst="rect">
            <a:avLst/>
          </a:prstGeom>
          <a:noFill/>
        </p:spPr>
      </p:pic>
      <p:sp>
        <p:nvSpPr>
          <p:cNvPr id="3" name="TextBox 2"/>
          <p:cNvSpPr txBox="1"/>
          <p:nvPr/>
        </p:nvSpPr>
        <p:spPr>
          <a:xfrm>
            <a:off x="914400" y="5334000"/>
            <a:ext cx="3810000" cy="369332"/>
          </a:xfrm>
          <a:prstGeom prst="rect">
            <a:avLst/>
          </a:prstGeom>
          <a:noFill/>
        </p:spPr>
        <p:txBody>
          <a:bodyPr wrap="square" rtlCol="0">
            <a:spAutoFit/>
          </a:bodyPr>
          <a:lstStyle/>
          <a:p>
            <a:r>
              <a:rPr lang="en-US" dirty="0" smtClean="0"/>
              <a:t>“cleaving of a head of cabbage”</a:t>
            </a:r>
            <a:endParaRPr lang="en-US" dirty="0"/>
          </a:p>
        </p:txBody>
      </p:sp>
      <p:sp>
        <p:nvSpPr>
          <p:cNvPr id="5" name="TextBox 4"/>
          <p:cNvSpPr txBox="1"/>
          <p:nvPr/>
        </p:nvSpPr>
        <p:spPr>
          <a:xfrm>
            <a:off x="5105400" y="5181600"/>
            <a:ext cx="3810000" cy="1200329"/>
          </a:xfrm>
          <a:prstGeom prst="rect">
            <a:avLst/>
          </a:prstGeom>
          <a:noFill/>
        </p:spPr>
        <p:txBody>
          <a:bodyPr wrap="square" rtlCol="0">
            <a:spAutoFit/>
          </a:bodyPr>
          <a:lstStyle/>
          <a:p>
            <a:r>
              <a:rPr lang="en-US" dirty="0" smtClean="0"/>
              <a:t>“Swallowing of a draught of water” – prisoners from the revolt in Western Central France (Vendee) were put on barges and these were then scuttled.</a:t>
            </a:r>
            <a:endParaRPr lang="en-US" dirty="0"/>
          </a:p>
        </p:txBody>
      </p:sp>
      <p:pic>
        <p:nvPicPr>
          <p:cNvPr id="39942" name="Picture 6" descr="http://www.french-engravings.com/images/artworks/ART-14000/HQ.jpg"/>
          <p:cNvPicPr>
            <a:picLocks noChangeAspect="1" noChangeArrowheads="1"/>
          </p:cNvPicPr>
          <p:nvPr/>
        </p:nvPicPr>
        <p:blipFill>
          <a:blip r:embed="rId4" cstate="print"/>
          <a:srcRect/>
          <a:stretch>
            <a:fillRect/>
          </a:stretch>
        </p:blipFill>
        <p:spPr bwMode="auto">
          <a:xfrm>
            <a:off x="5029200" y="1752600"/>
            <a:ext cx="3964689" cy="3108960"/>
          </a:xfrm>
          <a:prstGeom prst="rect">
            <a:avLst/>
          </a:prstGeom>
          <a:noFill/>
        </p:spPr>
      </p:pic>
      <p:sp>
        <p:nvSpPr>
          <p:cNvPr id="7" name="Slide Number Placeholder 6"/>
          <p:cNvSpPr>
            <a:spLocks noGrp="1"/>
          </p:cNvSpPr>
          <p:nvPr>
            <p:ph type="sldNum" sz="quarter" idx="12"/>
          </p:nvPr>
        </p:nvSpPr>
        <p:spPr/>
        <p:txBody>
          <a:bodyPr/>
          <a:lstStyle/>
          <a:p>
            <a:fld id="{C1A86DE4-B238-4A18-A7A7-93029D0CC6C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achieved.  We see the </a:t>
            </a:r>
            <a:r>
              <a:rPr lang="en-US" dirty="0" err="1" smtClean="0"/>
              <a:t>exhasution</a:t>
            </a:r>
            <a:r>
              <a:rPr lang="en-US" dirty="0" smtClean="0"/>
              <a:t> of liberty conceived abstractly; freedom must be concrete, not an idea.  Focus turns to institutions.  The new cannot be built from the old, however.  WE can build this new world</a:t>
            </a:r>
          </a:p>
          <a:p>
            <a:r>
              <a:rPr lang="en-US" dirty="0" smtClean="0"/>
              <a:t>We are forced to understand </a:t>
            </a:r>
            <a:r>
              <a:rPr lang="en-US" dirty="0" err="1" smtClean="0"/>
              <a:t>tha</a:t>
            </a:r>
            <a:r>
              <a:rPr lang="en-US" dirty="0" smtClean="0"/>
              <a:t> the state does not depend solely on human will but is a vehicle of a higher trans-individual rationality.  AFT sweeps away the past and prepares the way for a rational state in the future.</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How to make historical sense of this: </a:t>
            </a:r>
            <a:r>
              <a:rPr lang="en-US" sz="3200" b="1" i="1" dirty="0" smtClean="0"/>
              <a:t>Introduction to the Philosophy of History</a:t>
            </a:r>
            <a:endParaRPr lang="en-US" sz="3200" b="1" i="1" dirty="0"/>
          </a:p>
        </p:txBody>
      </p:sp>
      <p:sp>
        <p:nvSpPr>
          <p:cNvPr id="3" name="Content Placeholder 2"/>
          <p:cNvSpPr>
            <a:spLocks noGrp="1"/>
          </p:cNvSpPr>
          <p:nvPr>
            <p:ph idx="1"/>
          </p:nvPr>
        </p:nvSpPr>
        <p:spPr/>
        <p:txBody>
          <a:bodyPr/>
          <a:lstStyle/>
          <a:p>
            <a:r>
              <a:rPr lang="en-US" dirty="0" smtClean="0"/>
              <a:t>“</a:t>
            </a:r>
            <a:r>
              <a:rPr lang="en-US" dirty="0"/>
              <a:t>One more word about giving instruction as to what the world ought to be. Philosophy in any case always comes on the scene too late to give it... When philosophy paints its gray in gray, then has a shape of life grown old. By philosophy's gray in gray it cannot be rejuvenated but only understood. The owl of Minerva spreads its wings only with the falling of the dusk</a:t>
            </a:r>
            <a:r>
              <a:rPr lang="en-US" dirty="0" smtClean="0"/>
              <a:t>.”– Hegel, </a:t>
            </a:r>
            <a:r>
              <a:rPr lang="en-US" i="1" dirty="0" smtClean="0"/>
              <a:t>Philosophy of Right</a:t>
            </a:r>
            <a:endParaRPr lang="en-US" i="1"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“Spirit” = </a:t>
            </a:r>
            <a:r>
              <a:rPr lang="en-US" i="1" dirty="0" err="1" smtClean="0"/>
              <a:t>Geist</a:t>
            </a:r>
            <a:r>
              <a:rPr lang="en-US" dirty="0" smtClean="0"/>
              <a:t>.  (the term also means mind, wit, mentality, soul, intellect, ghost and even (alcoholic) spirits.  </a:t>
            </a:r>
          </a:p>
          <a:p>
            <a:r>
              <a:rPr lang="en-US" dirty="0" smtClean="0"/>
              <a:t>Think of </a:t>
            </a:r>
            <a:r>
              <a:rPr lang="en-US" i="1" dirty="0" smtClean="0"/>
              <a:t>uses</a:t>
            </a:r>
            <a:r>
              <a:rPr lang="en-US" dirty="0" smtClean="0"/>
              <a:t> like these: </a:t>
            </a:r>
          </a:p>
          <a:p>
            <a:pPr lvl="1"/>
            <a:r>
              <a:rPr lang="en-US" dirty="0" smtClean="0"/>
              <a:t>“The spirit of freedom is spreading across the [pick your place].” </a:t>
            </a:r>
          </a:p>
          <a:p>
            <a:pPr lvl="1"/>
            <a:r>
              <a:rPr lang="en-US" dirty="0" smtClean="0"/>
              <a:t>“Her spirit has grown and she has greatly matured.”  </a:t>
            </a:r>
          </a:p>
          <a:p>
            <a:pPr lvl="1"/>
            <a:r>
              <a:rPr lang="en-US" dirty="0" smtClean="0"/>
              <a:t>“He has a great spirit.” </a:t>
            </a:r>
          </a:p>
          <a:p>
            <a:pPr lvl="1"/>
            <a:r>
              <a:rPr lang="en-US" dirty="0" smtClean="0"/>
              <a:t>“What is the national spirit of America.” </a:t>
            </a:r>
          </a:p>
          <a:p>
            <a:pPr lvl="1"/>
            <a:r>
              <a:rPr lang="en-US" dirty="0" smtClean="0"/>
              <a:t>“In the beginning God created the heaven and the earth.</a:t>
            </a:r>
          </a:p>
          <a:p>
            <a:pPr lvl="1">
              <a:buNone/>
            </a:pPr>
            <a:r>
              <a:rPr lang="en-US" dirty="0" smtClean="0"/>
              <a:t>	And the earth was without form, and void; and darkness was upon the face of the deep. And the Spirit of God moved upon the face of the waters.” </a:t>
            </a:r>
            <a:r>
              <a:rPr lang="en-US" i="1" dirty="0" smtClean="0"/>
              <a:t>Genesis</a:t>
            </a:r>
            <a:r>
              <a:rPr lang="en-US" dirty="0" smtClean="0"/>
              <a:t> I, 1,2</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Methods of history</a:t>
            </a:r>
            <a:endParaRPr lang="en-US" dirty="0"/>
          </a:p>
        </p:txBody>
      </p:sp>
      <p:sp>
        <p:nvSpPr>
          <p:cNvPr id="3" name="Content Placeholder 2"/>
          <p:cNvSpPr>
            <a:spLocks noGrp="1"/>
          </p:cNvSpPr>
          <p:nvPr>
            <p:ph idx="1"/>
          </p:nvPr>
        </p:nvSpPr>
        <p:spPr/>
        <p:txBody>
          <a:bodyPr/>
          <a:lstStyle/>
          <a:p>
            <a:r>
              <a:rPr lang="en-US" dirty="0" smtClean="0"/>
              <a:t>I. </a:t>
            </a:r>
            <a:r>
              <a:rPr lang="en-US" b="1" dirty="0" smtClean="0">
                <a:solidFill>
                  <a:srgbClr val="C00000"/>
                </a:solidFill>
              </a:rPr>
              <a:t>Original history</a:t>
            </a:r>
            <a:r>
              <a:rPr lang="en-US" dirty="0" smtClean="0"/>
              <a:t>: actions that have been witnessed, in whose spirit the author shared.</a:t>
            </a:r>
          </a:p>
          <a:p>
            <a:pPr lvl="1"/>
            <a:r>
              <a:rPr lang="en-US" dirty="0" smtClean="0"/>
              <a:t>A translation of outer into inner;</a:t>
            </a:r>
          </a:p>
          <a:p>
            <a:pPr lvl="1"/>
            <a:r>
              <a:rPr lang="en-US" dirty="0" smtClean="0"/>
              <a:t>Immortality is achieved</a:t>
            </a:r>
          </a:p>
          <a:p>
            <a:pPr lvl="2"/>
            <a:r>
              <a:rPr lang="en-US" dirty="0" smtClean="0"/>
              <a:t>Aim is individuality of a people</a:t>
            </a:r>
          </a:p>
          <a:p>
            <a:pPr lvl="2"/>
            <a:r>
              <a:rPr lang="en-US" dirty="0" smtClean="0"/>
              <a:t>Scope is limited</a:t>
            </a:r>
          </a:p>
          <a:p>
            <a:pPr lvl="1"/>
            <a:r>
              <a:rPr lang="en-US" dirty="0" smtClean="0"/>
              <a:t>In modern times the historians are not </a:t>
            </a:r>
            <a:r>
              <a:rPr lang="en-US" dirty="0" err="1" smtClean="0"/>
              <a:t>invovled</a:t>
            </a:r>
            <a:r>
              <a:rPr lang="en-US" dirty="0" smtClean="0"/>
              <a:t> but “intellectual” (5)</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Methods of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II. </a:t>
            </a:r>
            <a:r>
              <a:rPr lang="en-US" b="1" dirty="0" smtClean="0">
                <a:solidFill>
                  <a:srgbClr val="C00000"/>
                </a:solidFill>
              </a:rPr>
              <a:t>Reflective</a:t>
            </a:r>
            <a:r>
              <a:rPr lang="en-US" dirty="0" smtClean="0"/>
              <a:t>: goes “beyond the present in spirit.”</a:t>
            </a:r>
          </a:p>
          <a:p>
            <a:pPr lvl="1"/>
            <a:r>
              <a:rPr lang="en-US" b="1" i="1" dirty="0" smtClean="0"/>
              <a:t>Universal</a:t>
            </a:r>
            <a:r>
              <a:rPr lang="en-US" dirty="0" smtClean="0"/>
              <a:t> seeks to be an overview of a whole. The spirit of the historian is </a:t>
            </a:r>
            <a:r>
              <a:rPr lang="en-US" i="1" dirty="0" smtClean="0"/>
              <a:t>different</a:t>
            </a:r>
            <a:r>
              <a:rPr lang="en-US" dirty="0" smtClean="0"/>
              <a:t> from that of which he writes the history.</a:t>
            </a:r>
          </a:p>
          <a:p>
            <a:pPr lvl="1"/>
            <a:r>
              <a:rPr lang="en-US" dirty="0" smtClean="0"/>
              <a:t>-</a:t>
            </a:r>
            <a:r>
              <a:rPr lang="en-US" b="1" i="1" dirty="0" smtClean="0"/>
              <a:t>Pragmatic</a:t>
            </a:r>
            <a:r>
              <a:rPr lang="en-US" dirty="0" smtClean="0"/>
              <a:t>: bring to present-day life that which is past.  But we do not learn from history.</a:t>
            </a:r>
          </a:p>
          <a:p>
            <a:pPr lvl="1"/>
            <a:r>
              <a:rPr lang="en-US" b="1" i="1" dirty="0" smtClean="0"/>
              <a:t>Critical</a:t>
            </a:r>
            <a:r>
              <a:rPr lang="en-US" dirty="0" smtClean="0"/>
              <a:t>: history of histories</a:t>
            </a:r>
          </a:p>
          <a:p>
            <a:pPr lvl="1"/>
            <a:r>
              <a:rPr lang="en-US" b="1" i="1" dirty="0" smtClean="0"/>
              <a:t>Specialized</a:t>
            </a:r>
            <a:r>
              <a:rPr lang="en-US" dirty="0" smtClean="0"/>
              <a:t>: universal viewpoints (history of law, religion)</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2050" name="Picture 2" descr="http://www.btinternet.com/~glynhughes/squashed/hegel.jpg"/>
          <p:cNvPicPr>
            <a:picLocks noChangeAspect="1" noChangeArrowheads="1"/>
          </p:cNvPicPr>
          <p:nvPr/>
        </p:nvPicPr>
        <p:blipFill>
          <a:blip r:embed="rId3" cstate="print"/>
          <a:srcRect/>
          <a:stretch>
            <a:fillRect/>
          </a:stretch>
        </p:blipFill>
        <p:spPr bwMode="auto">
          <a:xfrm>
            <a:off x="5791200" y="4400549"/>
            <a:ext cx="3143250" cy="2457451"/>
          </a:xfrm>
          <a:prstGeom prst="rect">
            <a:avLst/>
          </a:prstGeom>
          <a:noFill/>
        </p:spPr>
      </p:pic>
      <p:pic>
        <p:nvPicPr>
          <p:cNvPr id="2052" name="Picture 4" descr="http://hegel.net/en/biopics/10%20-%20Hegel%20am%20Katheder.jpg"/>
          <p:cNvPicPr>
            <a:picLocks noChangeAspect="1" noChangeArrowheads="1"/>
          </p:cNvPicPr>
          <p:nvPr/>
        </p:nvPicPr>
        <p:blipFill>
          <a:blip r:embed="rId4" cstate="print"/>
          <a:srcRect/>
          <a:stretch>
            <a:fillRect/>
          </a:stretch>
        </p:blipFill>
        <p:spPr bwMode="auto">
          <a:xfrm>
            <a:off x="1143000" y="4343400"/>
            <a:ext cx="3476625" cy="2095501"/>
          </a:xfrm>
          <a:prstGeom prst="rect">
            <a:avLst/>
          </a:prstGeom>
          <a:noFill/>
        </p:spPr>
      </p:pic>
      <p:pic>
        <p:nvPicPr>
          <p:cNvPr id="2054" name="Picture 6" descr="http://j.cachia.free.fr/English/Hegel.jpg"/>
          <p:cNvPicPr>
            <a:picLocks noChangeAspect="1" noChangeArrowheads="1"/>
          </p:cNvPicPr>
          <p:nvPr/>
        </p:nvPicPr>
        <p:blipFill>
          <a:blip r:embed="rId5" cstate="print"/>
          <a:srcRect/>
          <a:stretch>
            <a:fillRect/>
          </a:stretch>
        </p:blipFill>
        <p:spPr bwMode="auto">
          <a:xfrm>
            <a:off x="990600" y="304800"/>
            <a:ext cx="2838450" cy="4000501"/>
          </a:xfrm>
          <a:prstGeom prst="rect">
            <a:avLst/>
          </a:prstGeom>
          <a:noFill/>
        </p:spPr>
      </p:pic>
      <p:pic>
        <p:nvPicPr>
          <p:cNvPr id="2056" name="Picture 8" descr="[G. W. F. Hegel]"/>
          <p:cNvPicPr>
            <a:picLocks noChangeAspect="1" noChangeArrowheads="1"/>
          </p:cNvPicPr>
          <p:nvPr/>
        </p:nvPicPr>
        <p:blipFill>
          <a:blip r:embed="rId6" cstate="print"/>
          <a:srcRect/>
          <a:stretch>
            <a:fillRect/>
          </a:stretch>
        </p:blipFill>
        <p:spPr bwMode="auto">
          <a:xfrm>
            <a:off x="5486400" y="457200"/>
            <a:ext cx="3081707" cy="3749040"/>
          </a:xfrm>
          <a:prstGeom prst="rect">
            <a:avLst/>
          </a:prstGeom>
          <a:noFill/>
        </p:spPr>
      </p:pic>
      <p:sp>
        <p:nvSpPr>
          <p:cNvPr id="6" name="Slide Number Placeholder 5"/>
          <p:cNvSpPr>
            <a:spLocks noGrp="1"/>
          </p:cNvSpPr>
          <p:nvPr>
            <p:ph type="sldNum" sz="quarter" idx="12"/>
          </p:nvPr>
        </p:nvSpPr>
        <p:spPr/>
        <p:txBody>
          <a:bodyPr/>
          <a:lstStyle/>
          <a:p>
            <a:fld id="{C1A86DE4-B238-4A18-A7A7-93029D0CC6C0}"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Methods of history</a:t>
            </a:r>
            <a:endParaRPr lang="en-US" dirty="0"/>
          </a:p>
        </p:txBody>
      </p:sp>
      <p:sp>
        <p:nvSpPr>
          <p:cNvPr id="3" name="Content Placeholder 2"/>
          <p:cNvSpPr>
            <a:spLocks noGrp="1"/>
          </p:cNvSpPr>
          <p:nvPr>
            <p:ph idx="1"/>
          </p:nvPr>
        </p:nvSpPr>
        <p:spPr/>
        <p:txBody>
          <a:bodyPr/>
          <a:lstStyle/>
          <a:p>
            <a:r>
              <a:rPr lang="en-US" dirty="0" smtClean="0"/>
              <a:t>III. </a:t>
            </a:r>
            <a:r>
              <a:rPr lang="en-US" b="1" dirty="0" smtClean="0">
                <a:solidFill>
                  <a:srgbClr val="C00000"/>
                </a:solidFill>
              </a:rPr>
              <a:t>Philosophic</a:t>
            </a:r>
            <a:r>
              <a:rPr lang="en-US" dirty="0" smtClean="0"/>
              <a:t>: application of philosophical thought to history. Problem; philosophy is about thought and history about facts –how do the two come together (10)</a:t>
            </a:r>
          </a:p>
          <a:p>
            <a:r>
              <a:rPr lang="en-US" dirty="0" smtClean="0"/>
              <a:t> </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a:t>
            </a:r>
            <a:r>
              <a:rPr lang="en-US" dirty="0" err="1" smtClean="0"/>
              <a:t>II:What</a:t>
            </a:r>
            <a:r>
              <a:rPr lang="en-US" dirty="0" smtClean="0"/>
              <a:t> then is the thought of philosophy?</a:t>
            </a:r>
            <a:endParaRPr lang="en-US" dirty="0"/>
          </a:p>
        </p:txBody>
      </p:sp>
      <p:sp>
        <p:nvSpPr>
          <p:cNvPr id="3" name="Content Placeholder 2"/>
          <p:cNvSpPr>
            <a:spLocks noGrp="1"/>
          </p:cNvSpPr>
          <p:nvPr>
            <p:ph idx="1"/>
          </p:nvPr>
        </p:nvSpPr>
        <p:spPr/>
        <p:txBody>
          <a:bodyPr/>
          <a:lstStyle/>
          <a:p>
            <a:r>
              <a:rPr lang="en-US" dirty="0" smtClean="0"/>
              <a:t>“Reason” : Philosophy presumes rationality; does history?</a:t>
            </a:r>
          </a:p>
          <a:p>
            <a:pPr lvl="1"/>
            <a:r>
              <a:rPr lang="en-US" dirty="0" smtClean="0"/>
              <a:t>Is there reason in history? (contra, say, </a:t>
            </a:r>
            <a:r>
              <a:rPr lang="en-US" dirty="0" err="1" smtClean="0"/>
              <a:t>Shakepeare</a:t>
            </a:r>
            <a:r>
              <a:rPr lang="en-US" dirty="0" smtClean="0"/>
              <a:t>: “a tale full of sound and fury signifying nothing”)</a:t>
            </a:r>
          </a:p>
          <a:p>
            <a:pPr lvl="2"/>
            <a:r>
              <a:rPr lang="en-US" dirty="0" smtClean="0"/>
              <a:t>Clearly there is Reason in nature (planets) (14)</a:t>
            </a:r>
          </a:p>
          <a:p>
            <a:pPr lvl="2"/>
            <a:r>
              <a:rPr lang="en-US" dirty="0" smtClean="0"/>
              <a:t>Religiously speaking there is reason in nature</a:t>
            </a:r>
          </a:p>
          <a:p>
            <a:pPr lvl="2"/>
            <a:r>
              <a:rPr lang="en-US" dirty="0" smtClean="0"/>
              <a:t>Can we know the divine plan of Providence? (17)</a:t>
            </a:r>
          </a:p>
          <a:p>
            <a:pPr lvl="3"/>
            <a:r>
              <a:rPr lang="en-US" dirty="0" smtClean="0"/>
              <a:t>We need a theodicy – a justification of the </a:t>
            </a:r>
            <a:r>
              <a:rPr lang="en-US" dirty="0" err="1" smtClean="0"/>
              <a:t>wasy</a:t>
            </a:r>
            <a:r>
              <a:rPr lang="en-US" dirty="0" smtClean="0"/>
              <a:t> of God/Reason</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Freedom, the Individual, and the State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is the final goal of the world: content and actualization: the question of SPIRIT</a:t>
            </a:r>
          </a:p>
          <a:p>
            <a:pPr lvl="1"/>
            <a:r>
              <a:rPr lang="en-US" b="1" i="1" dirty="0" smtClean="0"/>
              <a:t>Nature of Spirit: </a:t>
            </a:r>
            <a:r>
              <a:rPr lang="en-US" dirty="0" smtClean="0"/>
              <a:t>Matter is dependent; spirit if freedom (20)</a:t>
            </a:r>
          </a:p>
          <a:p>
            <a:pPr lvl="2"/>
            <a:r>
              <a:rPr lang="en-US" i="1" dirty="0" smtClean="0"/>
              <a:t>Consciousness of freedom historically: aim is freedom</a:t>
            </a:r>
          </a:p>
          <a:p>
            <a:pPr lvl="1"/>
            <a:r>
              <a:rPr lang="en-US" b="1" dirty="0" smtClean="0"/>
              <a:t>Means of Spirit: </a:t>
            </a:r>
            <a:r>
              <a:rPr lang="en-US" dirty="0" smtClean="0"/>
              <a:t> what is the meaning of the “slaughter-bench” of history (24)</a:t>
            </a:r>
          </a:p>
          <a:p>
            <a:pPr lvl="2"/>
            <a:r>
              <a:rPr lang="en-US" dirty="0" smtClean="0"/>
              <a:t>Nothing great happens without passion </a:t>
            </a:r>
            <a:r>
              <a:rPr lang="en-US" b="1" dirty="0" smtClean="0"/>
              <a:t>(26)</a:t>
            </a:r>
            <a:r>
              <a:rPr lang="en-US" b="1" dirty="0"/>
              <a:t>	</a:t>
            </a:r>
            <a:r>
              <a:rPr lang="en-US" dirty="0" smtClean="0"/>
              <a:t>passion is what drives an individual towards the universal</a:t>
            </a:r>
          </a:p>
          <a:p>
            <a:pPr lvl="3"/>
            <a:r>
              <a:rPr lang="en-US" dirty="0" smtClean="0"/>
              <a:t>What in a state is the </a:t>
            </a:r>
            <a:r>
              <a:rPr lang="en-US" dirty="0" smtClean="0"/>
              <a:t>relation </a:t>
            </a:r>
            <a:r>
              <a:rPr lang="en-US" dirty="0" smtClean="0"/>
              <a:t>of private </a:t>
            </a:r>
            <a:r>
              <a:rPr lang="en-US" dirty="0" smtClean="0"/>
              <a:t>interests </a:t>
            </a:r>
            <a:r>
              <a:rPr lang="en-US" dirty="0" smtClean="0"/>
              <a:t>and passions and the universal</a:t>
            </a:r>
          </a:p>
          <a:p>
            <a:pPr lvl="4"/>
            <a:r>
              <a:rPr lang="en-US" dirty="0" smtClean="0"/>
              <a:t>The role of the </a:t>
            </a:r>
            <a:r>
              <a:rPr lang="en-US" u="sng" dirty="0" smtClean="0"/>
              <a:t>antithesis (28)</a:t>
            </a:r>
          </a:p>
          <a:p>
            <a:pPr lvl="5"/>
            <a:r>
              <a:rPr lang="en-US" u="sng" dirty="0" err="1" smtClean="0"/>
              <a:t>Eg</a:t>
            </a:r>
            <a:r>
              <a:rPr lang="en-US" u="sng" dirty="0" smtClean="0"/>
              <a:t> of building a house</a:t>
            </a:r>
          </a:p>
          <a:p>
            <a:pPr lvl="2"/>
            <a:r>
              <a:rPr lang="en-US" dirty="0" smtClean="0"/>
              <a:t>“in world history the outcome of human actions is something other that that what the agents aim at and actually achieve…”</a:t>
            </a:r>
            <a:br>
              <a:rPr lang="en-US" dirty="0" smtClean="0"/>
            </a:br>
            <a:r>
              <a:rPr lang="en-US" dirty="0" smtClean="0"/>
              <a:t> (30)</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Freedom, the Individual, and the State,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concept of world historical individuals (Caesar, Napoleon) (32-33)</a:t>
            </a:r>
          </a:p>
          <a:p>
            <a:pPr lvl="1"/>
            <a:r>
              <a:rPr lang="en-US" dirty="0" smtClean="0"/>
              <a:t>The “</a:t>
            </a:r>
            <a:r>
              <a:rPr lang="en-US" i="1" dirty="0" smtClean="0"/>
              <a:t>Cunning of Reason”</a:t>
            </a:r>
            <a:r>
              <a:rPr lang="en-US" dirty="0" smtClean="0"/>
              <a:t> (35)</a:t>
            </a:r>
          </a:p>
          <a:p>
            <a:pPr lvl="2"/>
            <a:r>
              <a:rPr lang="en-US" dirty="0" smtClean="0"/>
              <a:t>Query: the Middle East and Iraq invasion?</a:t>
            </a:r>
          </a:p>
          <a:p>
            <a:pPr lvl="3"/>
            <a:r>
              <a:rPr lang="en-US" dirty="0" smtClean="0"/>
              <a:t>The concept of a “worthless existence” (39)</a:t>
            </a:r>
          </a:p>
          <a:p>
            <a:r>
              <a:rPr lang="en-US" dirty="0" smtClean="0"/>
              <a:t>III. </a:t>
            </a:r>
            <a:r>
              <a:rPr lang="en-US" i="1" dirty="0" smtClean="0"/>
              <a:t>The State as Realization of Spirit; </a:t>
            </a:r>
            <a:r>
              <a:rPr lang="en-US" dirty="0" smtClean="0"/>
              <a:t>what is the goal?</a:t>
            </a:r>
          </a:p>
          <a:p>
            <a:pPr lvl="1"/>
            <a:r>
              <a:rPr lang="en-US" dirty="0" smtClean="0"/>
              <a:t>Subjective will and rational will (negative and positive)</a:t>
            </a:r>
          </a:p>
          <a:p>
            <a:pPr lvl="2"/>
            <a:r>
              <a:rPr lang="en-US" dirty="0" smtClean="0"/>
              <a:t>Together there is no antithesis between freedom and necessity (42)</a:t>
            </a:r>
          </a:p>
          <a:p>
            <a:pPr lvl="3"/>
            <a:r>
              <a:rPr lang="en-US" dirty="0" smtClean="0"/>
              <a:t>Question : is society a limitation on our freedom?</a:t>
            </a:r>
          </a:p>
          <a:p>
            <a:pPr lvl="3"/>
            <a:r>
              <a:rPr lang="en-US" dirty="0" smtClean="0"/>
              <a:t>Question: is this not like a family?</a:t>
            </a:r>
          </a:p>
          <a:p>
            <a:pPr lvl="2"/>
            <a:r>
              <a:rPr lang="en-US" dirty="0" smtClean="0"/>
              <a:t>The state as freedom (49)</a:t>
            </a:r>
          </a:p>
          <a:p>
            <a:pPr lvl="3"/>
            <a:r>
              <a:rPr lang="en-US" dirty="0" smtClean="0"/>
              <a:t>Various foolishness’s: art. Religion.</a:t>
            </a:r>
          </a:p>
          <a:p>
            <a:pPr lvl="1"/>
            <a:r>
              <a:rPr lang="en-US" dirty="0" smtClean="0"/>
              <a:t>The state: summary (55)</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History in its Development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Humanity has a chance for the better (57)</a:t>
            </a:r>
          </a:p>
          <a:p>
            <a:r>
              <a:rPr lang="en-US" dirty="0" smtClean="0"/>
              <a:t>The idea of development</a:t>
            </a:r>
          </a:p>
          <a:p>
            <a:pPr lvl="1"/>
            <a:r>
              <a:rPr lang="en-US" dirty="0" smtClean="0"/>
              <a:t>Think of child)</a:t>
            </a:r>
          </a:p>
          <a:p>
            <a:pPr lvl="1"/>
            <a:r>
              <a:rPr lang="en-US" dirty="0" smtClean="0"/>
              <a:t>Stages of development and in the consciousness of freedom (60)</a:t>
            </a:r>
          </a:p>
          <a:p>
            <a:pPr lvl="2"/>
            <a:r>
              <a:rPr lang="en-US" dirty="0" smtClean="0"/>
              <a:t>Contra: state of nature theories and Bible</a:t>
            </a:r>
          </a:p>
          <a:p>
            <a:pPr lvl="1"/>
            <a:r>
              <a:rPr lang="en-US" dirty="0" smtClean="0"/>
              <a:t>To have history you must have stages and to have stages you must have a ‘subjective historical narrative” (65)</a:t>
            </a:r>
          </a:p>
          <a:p>
            <a:pPr lvl="2"/>
            <a:r>
              <a:rPr lang="en-US" dirty="0" smtClean="0"/>
              <a:t>History is both universal and particular  (67)</a:t>
            </a:r>
          </a:p>
          <a:p>
            <a:pPr lvl="2"/>
            <a:r>
              <a:rPr lang="en-US" dirty="0" smtClean="0"/>
              <a:t>But it is not necessarily moral (71)</a:t>
            </a:r>
          </a:p>
          <a:p>
            <a:pPr lvl="2"/>
            <a:r>
              <a:rPr lang="en-US" dirty="0" smtClean="0"/>
              <a:t>And it is European and nowhere else (</a:t>
            </a:r>
            <a:r>
              <a:rPr lang="en-US" dirty="0" err="1" smtClean="0"/>
              <a:t>cf</a:t>
            </a:r>
            <a:r>
              <a:rPr lang="en-US" dirty="0" smtClean="0"/>
              <a:t> 74)</a:t>
            </a:r>
          </a:p>
          <a:p>
            <a:r>
              <a:rPr lang="en-US" dirty="0" smtClean="0"/>
              <a:t>Can this process come to an end (81)</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 Geography (skip) and VI Division of History</a:t>
            </a:r>
            <a:endParaRPr lang="en-US" dirty="0"/>
          </a:p>
        </p:txBody>
      </p:sp>
      <p:sp>
        <p:nvSpPr>
          <p:cNvPr id="3" name="Content Placeholder 2"/>
          <p:cNvSpPr>
            <a:spLocks noGrp="1"/>
          </p:cNvSpPr>
          <p:nvPr>
            <p:ph idx="1"/>
          </p:nvPr>
        </p:nvSpPr>
        <p:spPr/>
        <p:txBody>
          <a:bodyPr/>
          <a:lstStyle/>
          <a:p>
            <a:r>
              <a:rPr lang="en-US" dirty="0" smtClean="0"/>
              <a:t>1. Oriental World(93)</a:t>
            </a:r>
          </a:p>
          <a:p>
            <a:r>
              <a:rPr lang="en-US" dirty="0" smtClean="0"/>
              <a:t>2. Greek World (adolescence)</a:t>
            </a:r>
          </a:p>
          <a:p>
            <a:r>
              <a:rPr lang="en-US" dirty="0" smtClean="0"/>
              <a:t>3. </a:t>
            </a:r>
            <a:r>
              <a:rPr lang="en-US" dirty="0" smtClean="0"/>
              <a:t>Roman </a:t>
            </a:r>
            <a:r>
              <a:rPr lang="en-US" dirty="0" smtClean="0"/>
              <a:t>World (manhood)</a:t>
            </a:r>
          </a:p>
          <a:p>
            <a:r>
              <a:rPr lang="en-US" dirty="0" smtClean="0"/>
              <a:t>Germanic world (old age= ripeness)</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Biography</a:t>
            </a:r>
            <a:endParaRPr lang="en-US" dirty="0"/>
          </a:p>
        </p:txBody>
      </p:sp>
      <p:sp>
        <p:nvSpPr>
          <p:cNvPr id="3" name="Content Placeholder 2"/>
          <p:cNvSpPr>
            <a:spLocks noGrp="1"/>
          </p:cNvSpPr>
          <p:nvPr>
            <p:ph idx="1"/>
          </p:nvPr>
        </p:nvSpPr>
        <p:spPr/>
        <p:txBody>
          <a:bodyPr>
            <a:normAutofit/>
          </a:bodyPr>
          <a:lstStyle/>
          <a:p>
            <a:r>
              <a:rPr lang="en-US" dirty="0" smtClean="0"/>
              <a:t>At 18 enters a Protestant Seminary</a:t>
            </a:r>
          </a:p>
          <a:p>
            <a:pPr lvl="1"/>
            <a:r>
              <a:rPr lang="en-US" dirty="0" smtClean="0"/>
              <a:t>The French Revolution happens (1789) which he follows with enthusiasm </a:t>
            </a:r>
          </a:p>
          <a:p>
            <a:pPr lvl="1"/>
            <a:r>
              <a:rPr lang="en-US" dirty="0" smtClean="0"/>
              <a:t>University appointments </a:t>
            </a:r>
          </a:p>
          <a:p>
            <a:pPr lvl="1"/>
            <a:r>
              <a:rPr lang="en-US" dirty="0" smtClean="0"/>
              <a:t>Napoleon.  At Jena: </a:t>
            </a:r>
            <a:r>
              <a:rPr lang="en-US" sz="1900" dirty="0" smtClean="0"/>
              <a:t>“I </a:t>
            </a:r>
            <a:r>
              <a:rPr lang="en-US" sz="1900" dirty="0"/>
              <a:t>saw the Emperor – this world-soul – riding out of the city on reconnaissance. It is indeed a wonderful sensation to see such an individual, who, concentrated here at a single point, astride a horse, reaches out over the world and masters it . . . this extraordinary man, whom it is impossible not to </a:t>
            </a:r>
            <a:r>
              <a:rPr lang="en-US" sz="1900" dirty="0" smtClean="0"/>
              <a:t>admire.”</a:t>
            </a:r>
          </a:p>
          <a:p>
            <a:pPr lvl="1"/>
            <a:r>
              <a:rPr lang="en-US" sz="1900" dirty="0" smtClean="0"/>
              <a:t>Eventually University of Berlin</a:t>
            </a:r>
            <a:endParaRPr lang="en-US" sz="1900"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Philosophy?</a:t>
            </a:r>
            <a:endParaRPr lang="en-US" dirty="0"/>
          </a:p>
        </p:txBody>
      </p:sp>
      <p:sp>
        <p:nvSpPr>
          <p:cNvPr id="3" name="Content Placeholder 2"/>
          <p:cNvSpPr>
            <a:spLocks noGrp="1"/>
          </p:cNvSpPr>
          <p:nvPr>
            <p:ph idx="1"/>
          </p:nvPr>
        </p:nvSpPr>
        <p:spPr/>
        <p:txBody>
          <a:bodyPr/>
          <a:lstStyle/>
          <a:p>
            <a:r>
              <a:rPr lang="en-US" dirty="0" smtClean="0"/>
              <a:t>Philosophy “is </a:t>
            </a:r>
            <a:r>
              <a:rPr lang="en-US" dirty="0"/>
              <a:t>its own time raised to the level of thought</a:t>
            </a:r>
            <a:r>
              <a:rPr lang="en-US" dirty="0" smtClean="0"/>
              <a:t>.”</a:t>
            </a:r>
          </a:p>
          <a:p>
            <a:pPr lvl="1"/>
            <a:r>
              <a:rPr lang="en-US" dirty="0" smtClean="0"/>
              <a:t>Implies that the contents of philosophical knowledge changes with the times.</a:t>
            </a:r>
          </a:p>
          <a:p>
            <a:pPr lvl="1"/>
            <a:r>
              <a:rPr lang="en-US" dirty="0" smtClean="0"/>
              <a:t>The “thought” grasps (thinks) its own time.</a:t>
            </a:r>
          </a:p>
          <a:p>
            <a:pPr lvl="1"/>
            <a:r>
              <a:rPr lang="en-US" dirty="0" smtClean="0"/>
              <a:t>There is a dialectic between the world as we grasp it and the world as it is.</a:t>
            </a:r>
          </a:p>
          <a:p>
            <a:pPr lvl="2"/>
            <a:r>
              <a:rPr lang="en-US" dirty="0" smtClean="0"/>
              <a:t>Leads to development.</a:t>
            </a:r>
          </a:p>
          <a:p>
            <a:pPr lvl="2"/>
            <a:r>
              <a:rPr lang="en-US" dirty="0" smtClean="0"/>
              <a:t>Analogy to a child learning.</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19458" name="Picture 2" descr="File:Phänomenologie des Geistes.jpg"/>
          <p:cNvPicPr>
            <a:picLocks noChangeAspect="1" noChangeArrowheads="1"/>
          </p:cNvPicPr>
          <p:nvPr/>
        </p:nvPicPr>
        <p:blipFill>
          <a:blip r:embed="rId3" cstate="print"/>
          <a:srcRect/>
          <a:stretch>
            <a:fillRect/>
          </a:stretch>
        </p:blipFill>
        <p:spPr bwMode="auto">
          <a:xfrm>
            <a:off x="457200" y="609600"/>
            <a:ext cx="3857625" cy="5705476"/>
          </a:xfrm>
          <a:prstGeom prst="rect">
            <a:avLst/>
          </a:prstGeom>
          <a:noFill/>
        </p:spPr>
      </p:pic>
      <p:sp>
        <p:nvSpPr>
          <p:cNvPr id="3" name="TextBox 2"/>
          <p:cNvSpPr txBox="1"/>
          <p:nvPr/>
        </p:nvSpPr>
        <p:spPr>
          <a:xfrm>
            <a:off x="5257800" y="1066800"/>
            <a:ext cx="3276600" cy="1200329"/>
          </a:xfrm>
          <a:prstGeom prst="rect">
            <a:avLst/>
          </a:prstGeom>
          <a:noFill/>
        </p:spPr>
        <p:txBody>
          <a:bodyPr wrap="square" rtlCol="0">
            <a:spAutoFit/>
          </a:bodyPr>
          <a:lstStyle/>
          <a:p>
            <a:r>
              <a:rPr lang="en-US" dirty="0" smtClean="0">
                <a:solidFill>
                  <a:schemeClr val="bg1"/>
                </a:solidFill>
              </a:rPr>
              <a:t>Phenomenology: “Science of the Experience of Consciousness” = science of how we come to grasp something and how that changes</a:t>
            </a:r>
            <a:endParaRPr lang="en-US" dirty="0">
              <a:solidFill>
                <a:schemeClr val="bg1"/>
              </a:solidFill>
            </a:endParaRPr>
          </a:p>
        </p:txBody>
      </p:sp>
      <p:pic>
        <p:nvPicPr>
          <p:cNvPr id="19460" name="Picture 4" descr="http://pixhost.info/avaxhome/e9/3c/000c3ce9_medium.jpeg"/>
          <p:cNvPicPr>
            <a:picLocks noChangeAspect="1" noChangeArrowheads="1"/>
          </p:cNvPicPr>
          <p:nvPr/>
        </p:nvPicPr>
        <p:blipFill>
          <a:blip r:embed="rId4" cstate="print"/>
          <a:srcRect/>
          <a:stretch>
            <a:fillRect/>
          </a:stretch>
        </p:blipFill>
        <p:spPr bwMode="auto">
          <a:xfrm>
            <a:off x="5410200" y="2743199"/>
            <a:ext cx="3566159" cy="3566160"/>
          </a:xfrm>
          <a:prstGeom prst="rect">
            <a:avLst/>
          </a:prstGeom>
          <a:noFill/>
        </p:spPr>
      </p:pic>
      <p:sp>
        <p:nvSpPr>
          <p:cNvPr id="5" name="Slide Number Placeholder 4"/>
          <p:cNvSpPr>
            <a:spLocks noGrp="1"/>
          </p:cNvSpPr>
          <p:nvPr>
            <p:ph type="sldNum" sz="quarter" idx="12"/>
          </p:nvPr>
        </p:nvSpPr>
        <p:spPr/>
        <p:txBody>
          <a:bodyPr/>
          <a:lstStyle/>
          <a:p>
            <a:fld id="{C1A86DE4-B238-4A18-A7A7-93029D0CC6C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Example</a:t>
            </a:r>
            <a:r>
              <a:rPr lang="en-US" dirty="0" smtClean="0"/>
              <a:t>: “Lordship and Bondsman” (from </a:t>
            </a:r>
            <a:r>
              <a:rPr lang="en-US" i="1" dirty="0" smtClean="0"/>
              <a:t>The Phenomenology of Mind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Central idea: use the conflict or tension between what is and our idea of it as the dynamic force in history.</a:t>
            </a:r>
          </a:p>
          <a:p>
            <a:r>
              <a:rPr lang="en-US" dirty="0" smtClean="0"/>
              <a:t>Pre-”Lordship and Bondage”: I have no consciousness of the reality of an other and seek to incorporate it into me.  (Picture a young infant at the mother’s breast)</a:t>
            </a:r>
          </a:p>
          <a:p>
            <a:r>
              <a:rPr lang="en-US" dirty="0" smtClean="0"/>
              <a:t>The other resists (Mother pulls away)</a:t>
            </a:r>
          </a:p>
          <a:p>
            <a:pPr lvl="1"/>
            <a:r>
              <a:rPr lang="en-US" dirty="0" smtClean="0"/>
              <a:t>What does the infant do?</a:t>
            </a:r>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pattern of development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general pattern of development is as follows:  </a:t>
            </a:r>
          </a:p>
          <a:p>
            <a:r>
              <a:rPr lang="en-US" i="1" dirty="0"/>
              <a:t>humans are in pursuit of self-knowledge – the fundamental question of history might be phrased as “who am I?”</a:t>
            </a:r>
          </a:p>
          <a:p>
            <a:r>
              <a:rPr lang="en-US" i="1" dirty="0"/>
              <a:t>we are conscious of who we are only to the degree that another recognizes us. Contrary then to liberal thinkers and to Kant (?) the self is understood as primarily social, or better, </a:t>
            </a:r>
            <a:r>
              <a:rPr lang="en-US" i="1" dirty="0" err="1"/>
              <a:t>intersubjective</a:t>
            </a:r>
            <a:r>
              <a:rPr lang="en-US" i="1" dirty="0"/>
              <a:t>.  There is no self (in the end) without other. </a:t>
            </a:r>
          </a:p>
          <a:p>
            <a:r>
              <a:rPr lang="en-US" i="1" dirty="0"/>
              <a:t>We do not want to recognize others (even though their self-definition would require it</a:t>
            </a:r>
          </a:p>
          <a:p>
            <a:r>
              <a:rPr lang="en-US" i="1" dirty="0"/>
              <a:t>This leads to conflict.  Should the conflict end with the death or disappearance of one of the involved entities, nothing will have been gained.  If one entity in the conflict recognizes the other, with in turn being recognized, we then have a situation of inequality.  Note that this is much like Rousseau, except that inequality here contains a dynamic element – thus the work is more historical than is R’s.  Basic point: reality is social-political.</a:t>
            </a:r>
          </a:p>
          <a:p>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Lord and Bondsman</a:t>
            </a:r>
            <a:endParaRPr lang="en-US" dirty="0"/>
          </a:p>
        </p:txBody>
      </p:sp>
      <p:sp>
        <p:nvSpPr>
          <p:cNvPr id="3" name="Content Placeholder 2"/>
          <p:cNvSpPr>
            <a:spLocks noGrp="1"/>
          </p:cNvSpPr>
          <p:nvPr>
            <p:ph idx="1"/>
          </p:nvPr>
        </p:nvSpPr>
        <p:spPr/>
        <p:txBody>
          <a:bodyPr>
            <a:normAutofit fontScale="70000" lnSpcReduction="20000"/>
          </a:bodyPr>
          <a:lstStyle/>
          <a:p>
            <a:r>
              <a:rPr lang="en-US" i="1" dirty="0"/>
              <a:t>Lord/Bondsman is the paradigm example of the above process.  It is not the only stage in this </a:t>
            </a:r>
            <a:r>
              <a:rPr lang="en-US" i="1" dirty="0" smtClean="0"/>
              <a:t>development but it is central. </a:t>
            </a:r>
            <a:endParaRPr lang="en-US" i="1" dirty="0"/>
          </a:p>
          <a:p>
            <a:r>
              <a:rPr lang="en-US" i="1" dirty="0"/>
              <a:t>The </a:t>
            </a:r>
            <a:r>
              <a:rPr lang="en-US" i="1" dirty="0" smtClean="0"/>
              <a:t>self-reality </a:t>
            </a:r>
            <a:r>
              <a:rPr lang="en-US" i="1" dirty="0"/>
              <a:t>of the subject necessarily depends on recognition by others; we thus seek others; at first we try to incorporate the other into ourselves (think of a child who does not separate herself off from the world and hence has no self).  But if we success in this the other is destroyed by becoming us.  Hence what we need is another that will remain in existence, not be a stranger to us, and yet in </a:t>
            </a:r>
            <a:r>
              <a:rPr lang="en-US" i="1" dirty="0" smtClean="0"/>
              <a:t>whom we </a:t>
            </a:r>
            <a:r>
              <a:rPr lang="en-US" i="1" dirty="0"/>
              <a:t>may find </a:t>
            </a:r>
            <a:r>
              <a:rPr lang="en-US" i="1" dirty="0" err="1"/>
              <a:t>ourself</a:t>
            </a:r>
            <a:r>
              <a:rPr lang="en-US" i="1" dirty="0"/>
              <a:t> recognized.</a:t>
            </a:r>
          </a:p>
          <a:p>
            <a:r>
              <a:rPr lang="en-US" i="1" dirty="0"/>
              <a:t>Should we attempt to know </a:t>
            </a:r>
            <a:r>
              <a:rPr lang="en-US" i="1" dirty="0" err="1"/>
              <a:t>ourself</a:t>
            </a:r>
            <a:r>
              <a:rPr lang="en-US" i="1" dirty="0"/>
              <a:t> without knowing another </a:t>
            </a:r>
            <a:r>
              <a:rPr lang="en-US" i="1" dirty="0" smtClean="0"/>
              <a:t>we </a:t>
            </a:r>
            <a:r>
              <a:rPr lang="en-US" i="1" dirty="0"/>
              <a:t>will not be “certain of who we are” - -such “Self certainty has no truth”.  To prove ourselves to ourselves we enter into a “life and death </a:t>
            </a:r>
            <a:r>
              <a:rPr lang="en-US" i="1" dirty="0" smtClean="0"/>
              <a:t>struggle.  </a:t>
            </a:r>
            <a:r>
              <a:rPr lang="en-US" i="1" dirty="0"/>
              <a:t>Note how this reinterprets Hobbes).  We do this to show that the self is not identical to life itself (not attached to life” </a:t>
            </a:r>
            <a:r>
              <a:rPr lang="en-US" i="1" dirty="0" smtClean="0"/>
              <a:t>-,  </a:t>
            </a:r>
            <a:r>
              <a:rPr lang="en-US" i="1" dirty="0"/>
              <a:t>This is  now a radical critique of Hobbes.</a:t>
            </a:r>
          </a:p>
          <a:p>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 &amp; B, 2</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IF </a:t>
            </a:r>
            <a:r>
              <a:rPr lang="en-US" i="1" dirty="0"/>
              <a:t>death ensues </a:t>
            </a:r>
            <a:r>
              <a:rPr lang="en-US" i="1" dirty="0" smtClean="0"/>
              <a:t>then </a:t>
            </a:r>
            <a:r>
              <a:rPr lang="en-US" i="1" dirty="0"/>
              <a:t>nothing is reserved and the self is not maintained.  If one gives in, then both are preserved and we have a particular type of existence that Hegel call Lordship and Bondage. </a:t>
            </a:r>
          </a:p>
          <a:p>
            <a:r>
              <a:rPr lang="en-US" i="1" dirty="0"/>
              <a:t>If c/ happens the master has a self (for itself </a:t>
            </a:r>
            <a:r>
              <a:rPr lang="en-US" i="1" dirty="0" smtClean="0"/>
              <a:t>–) </a:t>
            </a:r>
            <a:r>
              <a:rPr lang="en-US" i="1" dirty="0"/>
              <a:t>but his existence (Hers – women are an </a:t>
            </a:r>
            <a:r>
              <a:rPr lang="en-US" i="1" dirty="0" smtClean="0"/>
              <a:t>“irony </a:t>
            </a:r>
            <a:r>
              <a:rPr lang="en-US" i="1" dirty="0"/>
              <a:t>in the life of the </a:t>
            </a:r>
            <a:r>
              <a:rPr lang="en-US" i="1" dirty="0" smtClean="0"/>
              <a:t>community” ) acquires </a:t>
            </a:r>
            <a:r>
              <a:rPr lang="en-US" i="1" dirty="0"/>
              <a:t>its independence from the </a:t>
            </a:r>
            <a:r>
              <a:rPr lang="en-US" i="1" dirty="0" smtClean="0"/>
              <a:t>bondsmen acceptance </a:t>
            </a:r>
            <a:r>
              <a:rPr lang="en-US" i="1" dirty="0"/>
              <a:t>of the far of </a:t>
            </a:r>
            <a:r>
              <a:rPr lang="en-US" i="1" dirty="0" smtClean="0"/>
              <a:t>externalities.  </a:t>
            </a:r>
            <a:r>
              <a:rPr lang="en-US" i="1" dirty="0"/>
              <a:t>The existence of the lord is problematic </a:t>
            </a:r>
            <a:r>
              <a:rPr lang="en-US" i="1" dirty="0" smtClean="0"/>
              <a:t>because </a:t>
            </a:r>
          </a:p>
          <a:p>
            <a:r>
              <a:rPr lang="en-US" i="1" dirty="0" smtClean="0"/>
              <a:t>There </a:t>
            </a:r>
            <a:r>
              <a:rPr lang="en-US" i="1" dirty="0"/>
              <a:t>is a third term to this process that Hegel calls </a:t>
            </a:r>
            <a:r>
              <a:rPr lang="en-US" i="1" dirty="0" err="1" smtClean="0"/>
              <a:t>thinghood</a:t>
            </a:r>
            <a:r>
              <a:rPr lang="en-US" i="1" dirty="0"/>
              <a:t>.  WE might think of this as nature-that-is-there-to-be-worked-on (Locke).  The slave has direct contact with this, since it is what he transforms it he word that he does so that the master can live off of him.  The master only has mediated contact with </a:t>
            </a:r>
            <a:r>
              <a:rPr lang="en-US" i="1" dirty="0" err="1"/>
              <a:t>thinghood</a:t>
            </a:r>
            <a:r>
              <a:rPr lang="en-US" i="1" dirty="0"/>
              <a:t> (through the </a:t>
            </a:r>
            <a:r>
              <a:rPr lang="en-US" i="1" dirty="0" smtClean="0"/>
              <a:t>bondsman).</a:t>
            </a:r>
            <a:endParaRPr lang="en-US" i="1" dirty="0"/>
          </a:p>
          <a:p>
            <a:endParaRPr lang="en-US" i="1" dirty="0" smtClean="0"/>
          </a:p>
          <a:p>
            <a:endParaRPr lang="en-US" i="1" dirty="0"/>
          </a:p>
          <a:p>
            <a:endParaRPr lang="en-US" dirty="0"/>
          </a:p>
        </p:txBody>
      </p:sp>
      <p:sp>
        <p:nvSpPr>
          <p:cNvPr id="4" name="Slide Number Placeholder 3"/>
          <p:cNvSpPr>
            <a:spLocks noGrp="1"/>
          </p:cNvSpPr>
          <p:nvPr>
            <p:ph type="sldNum" sz="quarter" idx="12"/>
          </p:nvPr>
        </p:nvSpPr>
        <p:spPr/>
        <p:txBody>
          <a:bodyPr/>
          <a:lstStyle/>
          <a:p>
            <a:fld id="{C1A86DE4-B238-4A18-A7A7-93029D0CC6C0}"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2282</Words>
  <Application>Microsoft Office PowerPoint</Application>
  <PresentationFormat>On-screen Show (4:3)</PresentationFormat>
  <Paragraphs>176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Georg W. F. Hegel</vt:lpstr>
      <vt:lpstr>Slide 2</vt:lpstr>
      <vt:lpstr>Short Biography</vt:lpstr>
      <vt:lpstr>What is Philosophy?</vt:lpstr>
      <vt:lpstr>Slide 5</vt:lpstr>
      <vt:lpstr>Example: “Lordship and Bondsman” (from The Phenomenology of Mind)</vt:lpstr>
      <vt:lpstr>General pattern of development</vt:lpstr>
      <vt:lpstr>Lord and Bondsman</vt:lpstr>
      <vt:lpstr>L &amp; B, 2</vt:lpstr>
      <vt:lpstr>L and B, 3</vt:lpstr>
      <vt:lpstr>Slide 11</vt:lpstr>
      <vt:lpstr>Phen. Of Mind II: “Absolute Freedom and Terror”</vt:lpstr>
      <vt:lpstr>AFT, 2</vt:lpstr>
      <vt:lpstr>Slide 14</vt:lpstr>
      <vt:lpstr>AFT, 3</vt:lpstr>
      <vt:lpstr>How to make historical sense of this: Introduction to the Philosophy of History</vt:lpstr>
      <vt:lpstr>Terms</vt:lpstr>
      <vt:lpstr>The Methods of history</vt:lpstr>
      <vt:lpstr>The Methods of history</vt:lpstr>
      <vt:lpstr>The Methods of history</vt:lpstr>
      <vt:lpstr>Section II:What then is the thought of philosophy?</vt:lpstr>
      <vt:lpstr>III/ Freedom, the Individual, and the State</vt:lpstr>
      <vt:lpstr>III/ Freedom, the Individual, and the State, 2</vt:lpstr>
      <vt:lpstr>IV/ History in its Development</vt:lpstr>
      <vt:lpstr>V/ Geography (skip) and VI Division of History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 W. F. Hegel</dc:title>
  <dc:creator>Tracy Strong</dc:creator>
  <cp:lastModifiedBy> </cp:lastModifiedBy>
  <cp:revision>34</cp:revision>
  <dcterms:created xsi:type="dcterms:W3CDTF">2011-04-17T20:07:40Z</dcterms:created>
  <dcterms:modified xsi:type="dcterms:W3CDTF">2011-04-18T22:42:26Z</dcterms:modified>
</cp:coreProperties>
</file>