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6" autoAdjust="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CDA12-8C5F-4183-9FCA-2C54110AADAF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38072-FBFF-458C-BC83-0D0E0472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38072-FBFF-458C-BC83-0D0E0472EF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D39EE-92E1-4770-82C0-4FC1578B29F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1443-9381-4F6C-88B9-0421D90A6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13q2wYZr_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youtube.com/watch?v=UrMwNuS7aUQ&amp;feature=related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ReDRHDYhk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KARL HEINRICH MARX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1815-1883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The Communist Manifesto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1.The structure of History(158(</a:t>
            </a:r>
          </a:p>
          <a:p>
            <a:r>
              <a:rPr lang="en-US" dirty="0" smtClean="0"/>
              <a:t>2. the revolutionary role of the BOURGEOISIE (161)</a:t>
            </a:r>
          </a:p>
          <a:p>
            <a:r>
              <a:rPr lang="en-US" dirty="0" smtClean="0"/>
              <a:t>The lot of the worker (168)</a:t>
            </a:r>
          </a:p>
          <a:p>
            <a:r>
              <a:rPr lang="en-US" dirty="0" smtClean="0"/>
              <a:t>Abolition of private property(170)</a:t>
            </a:r>
          </a:p>
          <a:p>
            <a:r>
              <a:rPr lang="en-US" dirty="0" smtClean="0"/>
              <a:t>Working men have no country (174)</a:t>
            </a:r>
          </a:p>
          <a:p>
            <a:r>
              <a:rPr lang="en-US" dirty="0" smtClean="0"/>
              <a:t>What do we want? (176)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How to analyze society:</a:t>
            </a:r>
            <a:br>
              <a:rPr lang="en-US" sz="3200" b="1" dirty="0" smtClean="0"/>
            </a:br>
            <a:r>
              <a:rPr lang="en-US" sz="3200" b="1" i="1" dirty="0" smtClean="0"/>
              <a:t>The </a:t>
            </a:r>
            <a:r>
              <a:rPr lang="en-US" sz="3200" b="1" i="1" dirty="0" err="1" smtClean="0"/>
              <a:t>XVIIIth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Brumaire</a:t>
            </a:r>
            <a:r>
              <a:rPr lang="en-US" sz="3200" b="1" i="1" dirty="0" smtClean="0"/>
              <a:t> of Louis Napoleon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1. The need make sense</a:t>
            </a:r>
          </a:p>
          <a:p>
            <a:r>
              <a:rPr lang="en-US" b="1" dirty="0" smtClean="0"/>
              <a:t>2. tragedy and farce </a:t>
            </a:r>
          </a:p>
          <a:p>
            <a:r>
              <a:rPr lang="en-US" b="1" dirty="0" smtClean="0"/>
              <a:t>3. the weight of the past</a:t>
            </a:r>
          </a:p>
          <a:p>
            <a:r>
              <a:rPr lang="en-US" b="1" dirty="0" smtClean="0"/>
              <a:t>4. History of 1848 revolt</a:t>
            </a:r>
          </a:p>
          <a:p>
            <a:r>
              <a:rPr lang="en-US" b="1" dirty="0" smtClean="0"/>
              <a:t>5. The role of contradiction</a:t>
            </a:r>
          </a:p>
          <a:p>
            <a:r>
              <a:rPr lang="en-US" b="1" dirty="0" smtClean="0"/>
              <a:t>6. What is a class?</a:t>
            </a:r>
          </a:p>
          <a:p>
            <a:pPr lvl="1"/>
            <a:r>
              <a:rPr lang="en-US" b="1" dirty="0" smtClean="0"/>
              <a:t>The peasants</a:t>
            </a:r>
          </a:p>
          <a:p>
            <a:pPr lvl="1"/>
            <a:r>
              <a:rPr lang="en-US" b="1" dirty="0" smtClean="0"/>
              <a:t>Louis Napoleon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future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Stages towards communism</a:t>
            </a:r>
          </a:p>
          <a:p>
            <a:pPr lvl="1"/>
            <a:r>
              <a:rPr lang="en-US" b="1" dirty="0" smtClean="0"/>
              <a:t>From each according to his ability to each according to his contribution</a:t>
            </a:r>
          </a:p>
          <a:p>
            <a:pPr lvl="2"/>
            <a:r>
              <a:rPr lang="en-US" b="1" dirty="0" smtClean="0"/>
              <a:t>Still “bourgeois right” but no exploitation</a:t>
            </a:r>
          </a:p>
          <a:p>
            <a:pPr lvl="1"/>
            <a:r>
              <a:rPr lang="en-US" b="1" dirty="0" smtClean="0"/>
              <a:t>Higher phase</a:t>
            </a:r>
          </a:p>
          <a:p>
            <a:pPr lvl="2"/>
            <a:r>
              <a:rPr lang="en-US" b="1" dirty="0" smtClean="0"/>
              <a:t>From each according to his ability to each according to his needs.</a:t>
            </a:r>
          </a:p>
          <a:p>
            <a:pPr lvl="3"/>
            <a:r>
              <a:rPr lang="en-US" b="1" dirty="0" smtClean="0"/>
              <a:t>no alienation</a:t>
            </a:r>
          </a:p>
          <a:p>
            <a:pPr lvl="1"/>
            <a:r>
              <a:rPr lang="en-US" b="1" dirty="0" smtClean="0"/>
              <a:t>Dictatorship of the proletariat (contra LaSalle)</a:t>
            </a:r>
          </a:p>
          <a:p>
            <a:pPr lvl="1"/>
            <a:r>
              <a:rPr lang="en-US" b="1" dirty="0" smtClean="0"/>
              <a:t>Marx and morality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600" b="1" dirty="0" smtClean="0"/>
              <a:t>Arise, you prisoners of starvation!</a:t>
            </a:r>
            <a:br>
              <a:rPr lang="en-US" sz="1600" b="1" dirty="0" smtClean="0"/>
            </a:br>
            <a:r>
              <a:rPr lang="en-US" sz="1600" b="1" dirty="0" smtClean="0"/>
              <a:t>Arise, you wretched of the earth!</a:t>
            </a:r>
            <a:br>
              <a:rPr lang="en-US" sz="1600" b="1" dirty="0" smtClean="0"/>
            </a:br>
            <a:r>
              <a:rPr lang="en-US" sz="1600" b="1" dirty="0" smtClean="0"/>
              <a:t>For justice thunders condemnation:</a:t>
            </a:r>
            <a:br>
              <a:rPr lang="en-US" sz="1600" b="1" dirty="0" smtClean="0"/>
            </a:br>
            <a:r>
              <a:rPr lang="en-US" sz="1600" b="1" dirty="0" smtClean="0"/>
              <a:t>A better world's in birth!</a:t>
            </a:r>
            <a:br>
              <a:rPr lang="en-US" sz="1600" b="1" dirty="0" smtClean="0"/>
            </a:br>
            <a:r>
              <a:rPr lang="en-US" sz="1600" b="1" dirty="0" smtClean="0"/>
              <a:t>No more tradition's chains shall bind us,</a:t>
            </a:r>
            <a:br>
              <a:rPr lang="en-US" sz="1600" b="1" dirty="0" smtClean="0"/>
            </a:br>
            <a:r>
              <a:rPr lang="en-US" sz="1600" b="1" dirty="0" smtClean="0"/>
              <a:t>Arise you slaves, no more in thrall!</a:t>
            </a:r>
            <a:br>
              <a:rPr lang="en-US" sz="1600" b="1" dirty="0" smtClean="0"/>
            </a:br>
            <a:r>
              <a:rPr lang="en-US" sz="1600" b="1" dirty="0" smtClean="0"/>
              <a:t>The earth shall rise on new foundations:</a:t>
            </a:r>
            <a:br>
              <a:rPr lang="en-US" sz="1600" b="1" dirty="0" smtClean="0"/>
            </a:br>
            <a:r>
              <a:rPr lang="en-US" sz="1600" b="1" dirty="0" smtClean="0"/>
              <a:t>We have been </a:t>
            </a:r>
            <a:r>
              <a:rPr lang="en-US" sz="1600" b="1" dirty="0" err="1" smtClean="0"/>
              <a:t>nought</a:t>
            </a:r>
            <a:r>
              <a:rPr lang="en-US" sz="1600" b="1" dirty="0" smtClean="0"/>
              <a:t>, we shall be all!</a:t>
            </a:r>
            <a:br>
              <a:rPr lang="en-US" sz="1600" b="1" dirty="0" smtClean="0"/>
            </a:br>
            <a:r>
              <a:rPr lang="en-US" sz="1600" b="1" dirty="0" smtClean="0"/>
              <a:t>  </a:t>
            </a:r>
            <a:r>
              <a:rPr lang="en-US" sz="1600" b="1" dirty="0" err="1" smtClean="0"/>
              <a:t>'Tis</a:t>
            </a:r>
            <a:r>
              <a:rPr lang="en-US" sz="1600" b="1" dirty="0" smtClean="0"/>
              <a:t> the final conflict,</a:t>
            </a:r>
            <a:br>
              <a:rPr lang="en-US" sz="1600" b="1" dirty="0" smtClean="0"/>
            </a:br>
            <a:r>
              <a:rPr lang="en-US" sz="1600" b="1" dirty="0" smtClean="0"/>
              <a:t>  Let each stand in his place.</a:t>
            </a:r>
            <a:br>
              <a:rPr lang="en-US" sz="1600" b="1" dirty="0" smtClean="0"/>
            </a:br>
            <a:r>
              <a:rPr lang="en-US" sz="1600" b="1" dirty="0" smtClean="0"/>
              <a:t>  The international soviet</a:t>
            </a:r>
            <a:br>
              <a:rPr lang="en-US" sz="1600" b="1" dirty="0" smtClean="0"/>
            </a:br>
            <a:r>
              <a:rPr lang="en-US" sz="1600" b="1" dirty="0" smtClean="0"/>
              <a:t>  Shall be the human race</a:t>
            </a:r>
            <a:br>
              <a:rPr lang="en-US" sz="1600" b="1" dirty="0" smtClean="0"/>
            </a:br>
            <a:r>
              <a:rPr lang="en-US" sz="1600" b="1" dirty="0" smtClean="0"/>
              <a:t>  </a:t>
            </a:r>
            <a:r>
              <a:rPr lang="en-US" sz="1600" b="1" dirty="0" err="1" smtClean="0"/>
              <a:t>'Tis</a:t>
            </a:r>
            <a:r>
              <a:rPr lang="en-US" sz="1600" b="1" dirty="0" smtClean="0"/>
              <a:t> the final conflict,</a:t>
            </a:r>
            <a:br>
              <a:rPr lang="en-US" sz="1600" b="1" dirty="0" smtClean="0"/>
            </a:br>
            <a:r>
              <a:rPr lang="en-US" sz="1600" b="1" dirty="0" smtClean="0"/>
              <a:t>  Let each stand in his place.</a:t>
            </a:r>
            <a:br>
              <a:rPr lang="en-US" sz="1600" b="1" dirty="0" smtClean="0"/>
            </a:br>
            <a:r>
              <a:rPr lang="en-US" sz="1600" b="1" dirty="0" smtClean="0"/>
              <a:t>  The international working class</a:t>
            </a:r>
            <a:br>
              <a:rPr lang="en-US" sz="1600" b="1" dirty="0" smtClean="0"/>
            </a:br>
            <a:r>
              <a:rPr lang="en-US" sz="1600" b="1" dirty="0" smtClean="0"/>
              <a:t>  Shall be the human race</a:t>
            </a:r>
          </a:p>
          <a:p>
            <a:endParaRPr lang="en-US" sz="1600" b="1" dirty="0" smtClean="0"/>
          </a:p>
          <a:p>
            <a:r>
              <a:rPr lang="en-US" sz="1600" b="1" dirty="0" smtClean="0">
                <a:hlinkClick r:id="rId3"/>
              </a:rPr>
              <a:t>http://www.youtube.com/watch?v=c13q2wYZr_0</a:t>
            </a:r>
            <a:endParaRPr lang="en-US" sz="1600" b="1" dirty="0" smtClean="0"/>
          </a:p>
          <a:p>
            <a:endParaRPr lang="en-US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Debout, les damnés de la terre</a:t>
            </a:r>
            <a:br>
              <a:rPr lang="fr-FR" sz="2000" b="1" dirty="0" smtClean="0"/>
            </a:br>
            <a:r>
              <a:rPr lang="fr-FR" sz="2000" b="1" dirty="0" smtClean="0"/>
              <a:t>Debout, les forçats de la faim</a:t>
            </a:r>
            <a:br>
              <a:rPr lang="fr-FR" sz="2000" b="1" dirty="0" smtClean="0"/>
            </a:br>
            <a:r>
              <a:rPr lang="fr-FR" sz="2000" b="1" dirty="0" smtClean="0"/>
              <a:t>La raison tonne en son cratère</a:t>
            </a:r>
            <a:br>
              <a:rPr lang="fr-FR" sz="2000" b="1" dirty="0" smtClean="0"/>
            </a:br>
            <a:r>
              <a:rPr lang="fr-FR" sz="2000" b="1" dirty="0" smtClean="0"/>
              <a:t>C'est l'éruption de la fin</a:t>
            </a:r>
            <a:br>
              <a:rPr lang="fr-FR" sz="2000" b="1" dirty="0" smtClean="0"/>
            </a:br>
            <a:r>
              <a:rPr lang="fr-FR" sz="2000" b="1" dirty="0" smtClean="0"/>
              <a:t>Du passé faisons table rase</a:t>
            </a:r>
            <a:br>
              <a:rPr lang="fr-FR" sz="2000" b="1" dirty="0" smtClean="0"/>
            </a:br>
            <a:r>
              <a:rPr lang="fr-FR" sz="2000" b="1" dirty="0" smtClean="0"/>
              <a:t>Foule esclave, debout, debout</a:t>
            </a:r>
            <a:br>
              <a:rPr lang="fr-FR" sz="2000" b="1" dirty="0" smtClean="0"/>
            </a:br>
            <a:r>
              <a:rPr lang="fr-FR" sz="2000" b="1" dirty="0" smtClean="0"/>
              <a:t>Le monde va changer de base</a:t>
            </a:r>
            <a:br>
              <a:rPr lang="fr-FR" sz="2000" b="1" dirty="0" smtClean="0"/>
            </a:br>
            <a:r>
              <a:rPr lang="fr-FR" sz="2000" b="1" dirty="0" smtClean="0"/>
              <a:t>Nous ne sommes rien, soyons tout</a:t>
            </a:r>
            <a:br>
              <a:rPr lang="fr-FR" sz="2000" b="1" dirty="0" smtClean="0"/>
            </a:br>
            <a:r>
              <a:rPr lang="fr-FR" sz="2000" b="1" dirty="0" smtClean="0"/>
              <a:t> |: C'est la lutte finale</a:t>
            </a:r>
            <a:br>
              <a:rPr lang="fr-FR" sz="2000" b="1" dirty="0" smtClean="0"/>
            </a:br>
            <a:r>
              <a:rPr lang="fr-FR" sz="2000" b="1" dirty="0" smtClean="0"/>
              <a:t>  Groupons-nous, et demain</a:t>
            </a:r>
            <a:br>
              <a:rPr lang="fr-FR" sz="2000" b="1" dirty="0" smtClean="0"/>
            </a:br>
            <a:r>
              <a:rPr lang="fr-FR" sz="2000" b="1" dirty="0" smtClean="0"/>
              <a:t>  L'Internationale</a:t>
            </a:r>
            <a:br>
              <a:rPr lang="fr-FR" sz="2000" b="1" dirty="0" smtClean="0"/>
            </a:br>
            <a:r>
              <a:rPr lang="fr-FR" sz="2000" b="1" dirty="0" smtClean="0"/>
              <a:t>  Sera le genre humain :</a:t>
            </a:r>
          </a:p>
          <a:p>
            <a:pPr lvl="1"/>
            <a:r>
              <a:rPr lang="fr-FR" sz="1600" b="1" dirty="0" smtClean="0"/>
              <a:t>--Eugene Pottier, </a:t>
            </a:r>
            <a:r>
              <a:rPr lang="fr-FR" sz="1600" b="1" dirty="0" err="1" smtClean="0"/>
              <a:t>member</a:t>
            </a:r>
            <a:r>
              <a:rPr lang="fr-FR" sz="1600" b="1" dirty="0" smtClean="0"/>
              <a:t> of the </a:t>
            </a:r>
            <a:r>
              <a:rPr lang="fr-FR" sz="1600" b="1" dirty="0" smtClean="0">
                <a:hlinkClick r:id="rId4"/>
              </a:rPr>
              <a:t>http://www.youtube.com/watch?v=UrMwNuS7aUQ&amp;feature=related</a:t>
            </a:r>
            <a:endParaRPr lang="fr-FR" sz="1600" b="1" dirty="0" smtClean="0"/>
          </a:p>
          <a:p>
            <a:pPr lvl="1"/>
            <a:r>
              <a:rPr lang="fr-FR" sz="1600" b="1" dirty="0" smtClean="0"/>
              <a:t>Paris Commune, 1871</a:t>
            </a:r>
            <a:endParaRPr lang="en-US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04800"/>
            <a:ext cx="1797978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33400"/>
            <a:ext cx="16192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124200"/>
            <a:ext cx="2186914" cy="33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609600"/>
            <a:ext cx="16192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67400" y="2895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Karl and Jenny Marx, 1866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3505200"/>
            <a:ext cx="2133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3733800"/>
            <a:ext cx="1619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95600" y="2895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Marx in 1875     and 1882 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4267200" y="2895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257800" y="2895600"/>
            <a:ext cx="3322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95600" y="6248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Highgate</a:t>
            </a:r>
            <a:r>
              <a:rPr lang="en-US" dirty="0" smtClean="0"/>
              <a:t> Cemetery, London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I. Biography</a:t>
            </a:r>
          </a:p>
          <a:p>
            <a:r>
              <a:rPr lang="en-US" b="1" dirty="0" smtClean="0"/>
              <a:t>II. Historical and Conceptual</a:t>
            </a:r>
          </a:p>
          <a:p>
            <a:pPr lvl="1"/>
            <a:r>
              <a:rPr lang="en-US" b="1" dirty="0" smtClean="0"/>
              <a:t>French Revolution</a:t>
            </a:r>
          </a:p>
          <a:p>
            <a:pPr lvl="1"/>
            <a:r>
              <a:rPr lang="en-US" b="1" dirty="0" smtClean="0"/>
              <a:t>Rousseau</a:t>
            </a:r>
          </a:p>
          <a:p>
            <a:pPr lvl="2"/>
            <a:r>
              <a:rPr lang="en-US" b="1" dirty="0" smtClean="0"/>
              <a:t>The rich and the poor</a:t>
            </a:r>
          </a:p>
          <a:p>
            <a:pPr lvl="1"/>
            <a:r>
              <a:rPr lang="en-US" b="1" dirty="0" smtClean="0"/>
              <a:t>Hegel</a:t>
            </a:r>
          </a:p>
          <a:p>
            <a:pPr lvl="2"/>
            <a:r>
              <a:rPr lang="en-US" b="1" dirty="0" smtClean="0"/>
              <a:t>Lordship and Bondsmen</a:t>
            </a:r>
          </a:p>
          <a:p>
            <a:r>
              <a:rPr lang="en-US" b="1" dirty="0" smtClean="0"/>
              <a:t>III. Centrality of human activity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oppositions in Marx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Though  a student of Hegel, Marx thinks like a Kantian: </a:t>
            </a:r>
            <a:r>
              <a:rPr lang="en-US" b="1" dirty="0" err="1" smtClean="0"/>
              <a:t>viz</a:t>
            </a:r>
            <a:r>
              <a:rPr lang="en-US" b="1" dirty="0" smtClean="0"/>
              <a:t> these oppositions in CAPITAL</a:t>
            </a:r>
          </a:p>
          <a:p>
            <a:r>
              <a:rPr lang="en-US" b="1" dirty="0" smtClean="0"/>
              <a:t>CONCRETE		    	The PSEUDO-CONCRETE</a:t>
            </a:r>
          </a:p>
          <a:p>
            <a:pPr lvl="1"/>
            <a:r>
              <a:rPr lang="en-US" b="1" dirty="0" smtClean="0"/>
              <a:t>Reality				ideology</a:t>
            </a:r>
          </a:p>
          <a:p>
            <a:pPr lvl="1"/>
            <a:r>
              <a:rPr lang="en-US" b="1" dirty="0" smtClean="0"/>
              <a:t>Essence				phenomenon</a:t>
            </a:r>
          </a:p>
          <a:p>
            <a:pPr lvl="1"/>
            <a:r>
              <a:rPr lang="en-US" b="1" dirty="0" smtClean="0"/>
              <a:t>Real world			</a:t>
            </a:r>
            <a:r>
              <a:rPr lang="en-US" b="1" dirty="0" err="1" smtClean="0"/>
              <a:t>world</a:t>
            </a:r>
            <a:r>
              <a:rPr lang="en-US" b="1" dirty="0" smtClean="0"/>
              <a:t> of appearance</a:t>
            </a:r>
          </a:p>
          <a:p>
            <a:pPr lvl="1"/>
            <a:r>
              <a:rPr lang="en-US" b="1" dirty="0" smtClean="0"/>
              <a:t>Laws 				external appearance</a:t>
            </a:r>
          </a:p>
          <a:p>
            <a:pPr lvl="1"/>
            <a:r>
              <a:rPr lang="en-US" b="1" dirty="0" smtClean="0"/>
              <a:t>Real movement			superficial movement</a:t>
            </a:r>
          </a:p>
          <a:p>
            <a:pPr lvl="1"/>
            <a:r>
              <a:rPr lang="en-US" b="1" dirty="0" smtClean="0"/>
              <a:t>Internal kernel			apparent existence</a:t>
            </a:r>
          </a:p>
          <a:p>
            <a:pPr lvl="1"/>
            <a:r>
              <a:rPr lang="en-US" b="1" dirty="0" smtClean="0"/>
              <a:t>Concept				representation</a:t>
            </a:r>
          </a:p>
          <a:p>
            <a:pPr lvl="1"/>
            <a:r>
              <a:rPr lang="en-US" b="1" dirty="0" smtClean="0"/>
              <a:t>True consciousness		false consciousness</a:t>
            </a:r>
          </a:p>
          <a:p>
            <a:pPr lvl="1"/>
            <a:r>
              <a:rPr lang="en-US" b="1" dirty="0" smtClean="0"/>
              <a:t>Theory/science			representation</a:t>
            </a:r>
          </a:p>
          <a:p>
            <a:r>
              <a:rPr lang="en-US" b="1" dirty="0" smtClean="0"/>
              <a:t>WE LIVE IN THE RIGHT COLUMN AND NEED TO BRING ABOUT THE LEFT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247900" y="3771900"/>
            <a:ext cx="29718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2209800"/>
            <a:ext cx="7620000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reality of the human situation?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humans </a:t>
            </a:r>
            <a:r>
              <a:rPr lang="en-US" dirty="0" smtClean="0">
                <a:solidFill>
                  <a:srgbClr val="C00000"/>
                </a:solidFill>
              </a:rPr>
              <a:t>produce</a:t>
            </a:r>
            <a:r>
              <a:rPr lang="en-US" dirty="0" smtClean="0"/>
              <a:t> the means of their subsistence.</a:t>
            </a:r>
          </a:p>
          <a:p>
            <a:r>
              <a:rPr lang="en-US" dirty="0" smtClean="0"/>
              <a:t>B. under these conditions</a:t>
            </a:r>
          </a:p>
          <a:p>
            <a:pPr lvl="1"/>
            <a:r>
              <a:rPr lang="en-US" dirty="0" smtClean="0"/>
              <a:t>Needs must </a:t>
            </a:r>
            <a:r>
              <a:rPr lang="en-US" dirty="0" err="1" smtClean="0"/>
              <a:t>befulfilled</a:t>
            </a:r>
            <a:endParaRPr lang="en-US" dirty="0" smtClean="0"/>
          </a:p>
          <a:p>
            <a:pPr lvl="1"/>
            <a:r>
              <a:rPr lang="en-US" dirty="0" smtClean="0"/>
              <a:t>Gives rise to new needs</a:t>
            </a:r>
          </a:p>
          <a:p>
            <a:pPr lvl="1"/>
            <a:r>
              <a:rPr lang="en-US" dirty="0" smtClean="0"/>
              <a:t>Families</a:t>
            </a:r>
          </a:p>
          <a:p>
            <a:pPr lvl="1"/>
            <a:r>
              <a:rPr lang="en-US" dirty="0" smtClean="0"/>
              <a:t>People are conscious of their situation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what form do they produce?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Possible configurations</a:t>
            </a:r>
          </a:p>
          <a:p>
            <a:pPr lvl="1"/>
            <a:r>
              <a:rPr lang="en-US" b="1" dirty="0" smtClean="0"/>
              <a:t>Tribal division of labor</a:t>
            </a:r>
          </a:p>
          <a:p>
            <a:pPr lvl="1"/>
            <a:r>
              <a:rPr lang="en-US" b="1" dirty="0" smtClean="0"/>
              <a:t>Communal division of labor</a:t>
            </a:r>
          </a:p>
          <a:p>
            <a:pPr lvl="1"/>
            <a:r>
              <a:rPr lang="en-US" b="1" dirty="0" smtClean="0"/>
              <a:t>Feudal division of labor</a:t>
            </a:r>
          </a:p>
          <a:p>
            <a:pPr lvl="2"/>
            <a:r>
              <a:rPr lang="en-US" b="1" dirty="0" smtClean="0"/>
              <a:t>Towns</a:t>
            </a:r>
          </a:p>
          <a:p>
            <a:pPr lvl="2"/>
            <a:r>
              <a:rPr lang="en-US" b="1" dirty="0" smtClean="0"/>
              <a:t>Country</a:t>
            </a:r>
          </a:p>
          <a:p>
            <a:pPr lvl="1"/>
            <a:r>
              <a:rPr lang="en-US" b="1" dirty="0" smtClean="0"/>
              <a:t>Capitalist division of labor</a:t>
            </a:r>
          </a:p>
          <a:p>
            <a:pPr lvl="2"/>
            <a:r>
              <a:rPr lang="en-US" b="1" dirty="0" smtClean="0"/>
              <a:t>Production of </a:t>
            </a:r>
            <a:r>
              <a:rPr lang="en-US" b="1" dirty="0" smtClean="0">
                <a:solidFill>
                  <a:srgbClr val="C00000"/>
                </a:solidFill>
              </a:rPr>
              <a:t>commodities </a:t>
            </a:r>
          </a:p>
          <a:p>
            <a:pPr lvl="1"/>
            <a:r>
              <a:rPr lang="en-US" b="1" dirty="0" smtClean="0"/>
              <a:t>Divergence of individual and community interest leads to </a:t>
            </a:r>
            <a:r>
              <a:rPr lang="en-US" b="1" dirty="0" smtClean="0">
                <a:solidFill>
                  <a:srgbClr val="C00000"/>
                </a:solidFill>
              </a:rPr>
              <a:t>STATE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8496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14400"/>
                <a:gridCol w="1905000"/>
                <a:gridCol w="1524000"/>
                <a:gridCol w="13716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                YES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         NO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232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Exchange value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Exchange value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labor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CORN: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CO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MMODITY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CAPITALISM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parenting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Classes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bullshit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honor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air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Gossip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God?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590800" y="2438400"/>
            <a:ext cx="60198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23900" y="3543300"/>
            <a:ext cx="38862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90800" y="2971800"/>
            <a:ext cx="6096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572000" y="3962400"/>
            <a:ext cx="3048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" y="37338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276600" y="4191000"/>
            <a:ext cx="25908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52600" y="4876800"/>
            <a:ext cx="69342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914400" y="4572000"/>
            <a:ext cx="1676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172200" y="4267200"/>
            <a:ext cx="25908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" y="5486400"/>
            <a:ext cx="83058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-419100" y="4610100"/>
            <a:ext cx="1752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mystery of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A.Value</a:t>
            </a:r>
            <a:r>
              <a:rPr lang="en-US" b="1" dirty="0" smtClean="0"/>
              <a:t> of labor power</a:t>
            </a:r>
          </a:p>
          <a:p>
            <a:r>
              <a:rPr lang="en-US" b="1" dirty="0" smtClean="0"/>
              <a:t>B. how can wage-labor transaction be open and agreed to and STILL exploitative?</a:t>
            </a:r>
          </a:p>
          <a:p>
            <a:pPr lvl="1"/>
            <a:r>
              <a:rPr lang="en-US" b="1" dirty="0" smtClean="0"/>
              <a:t>1. I sell my labor power for 8 hours at $6@hour = 48 units of value</a:t>
            </a:r>
          </a:p>
          <a:p>
            <a:pPr lvl="1"/>
            <a:r>
              <a:rPr lang="en-US" b="1" dirty="0" smtClean="0"/>
              <a:t>2. it takes 24 units of value (wages= w) to get me to come back</a:t>
            </a:r>
          </a:p>
          <a:p>
            <a:pPr lvl="1"/>
            <a:r>
              <a:rPr lang="en-US" b="1" dirty="0" smtClean="0"/>
              <a:t>3. capitalist is entitled to what he bought: </a:t>
            </a:r>
            <a:r>
              <a:rPr lang="en-US" b="1" dirty="0" err="1" smtClean="0"/>
              <a:t>thisis</a:t>
            </a:r>
            <a:r>
              <a:rPr lang="en-US" b="1" dirty="0" smtClean="0"/>
              <a:t> surplus value (s) and is 24 units of value</a:t>
            </a:r>
          </a:p>
          <a:p>
            <a:pPr lvl="1"/>
            <a:r>
              <a:rPr lang="en-US" b="1" dirty="0" smtClean="0"/>
              <a:t>THUS: V(</a:t>
            </a:r>
            <a:r>
              <a:rPr lang="en-US" b="1" dirty="0" err="1" smtClean="0"/>
              <a:t>alue</a:t>
            </a:r>
            <a:r>
              <a:rPr lang="en-US" b="1" dirty="0" smtClean="0"/>
              <a:t> of commodity= W +CC + S</a:t>
            </a:r>
          </a:p>
          <a:p>
            <a:pPr lvl="1"/>
            <a:r>
              <a:rPr lang="en-US" b="1" dirty="0" smtClean="0"/>
              <a:t>How can the capitalist increase S?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increase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prolong the day</a:t>
            </a:r>
          </a:p>
          <a:p>
            <a:r>
              <a:rPr lang="en-US" dirty="0" smtClean="0"/>
              <a:t>2. increase intensity</a:t>
            </a:r>
          </a:p>
          <a:p>
            <a:r>
              <a:rPr lang="en-US" dirty="0" smtClean="0">
                <a:hlinkClick r:id="rId3"/>
              </a:rPr>
              <a:t>http://www.youtube.com/watch?v=CReDRHDYhk8</a:t>
            </a:r>
            <a:endParaRPr lang="en-US" dirty="0" smtClean="0"/>
          </a:p>
          <a:p>
            <a:r>
              <a:rPr lang="en-US" dirty="0" smtClean="0"/>
              <a:t>3.  decrease the amount of time to produce subsistence  (the overall amount that goes to W)</a:t>
            </a:r>
          </a:p>
          <a:p>
            <a:pPr lvl="1"/>
            <a:r>
              <a:rPr lang="en-US" dirty="0" smtClean="0"/>
              <a:t>Wage Labor and Capital: lesson of the two houses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502</Words>
  <Application>Microsoft Office PowerPoint</Application>
  <PresentationFormat>On-screen Show (4:3)</PresentationFormat>
  <Paragraphs>130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KARL HEINRICH MARX</vt:lpstr>
      <vt:lpstr>Slide 2</vt:lpstr>
      <vt:lpstr>Background</vt:lpstr>
      <vt:lpstr>The oppositions in Marx</vt:lpstr>
      <vt:lpstr>What is the reality of the human situation?</vt:lpstr>
      <vt:lpstr>In what form do they produce?</vt:lpstr>
      <vt:lpstr>Capitalism</vt:lpstr>
      <vt:lpstr>The mystery of capitalism</vt:lpstr>
      <vt:lpstr>How to increase S</vt:lpstr>
      <vt:lpstr>   The Communist Manifesto</vt:lpstr>
      <vt:lpstr>How to analyze society: The XVIIIth Brumaire of Louis Napoleon</vt:lpstr>
      <vt:lpstr>What will the future be</vt:lpstr>
      <vt:lpstr>The International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HEINRICH MARX</dc:title>
  <dc:creator>tbstrong</dc:creator>
  <cp:lastModifiedBy> </cp:lastModifiedBy>
  <cp:revision>13</cp:revision>
  <dcterms:created xsi:type="dcterms:W3CDTF">2011-04-27T17:02:13Z</dcterms:created>
  <dcterms:modified xsi:type="dcterms:W3CDTF">2011-05-02T16:41:10Z</dcterms:modified>
</cp:coreProperties>
</file>