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9ADEE-A9E5-DB4C-BF97-952E304FCD9B}" type="datetimeFigureOut">
              <a:rPr lang="en-US" smtClean="0"/>
              <a:t>4/1/13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EB7B-5E19-4748-B03D-034A650AE2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8CAB-4EBA-244F-AAB9-4AE59AA20F47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BB05-DDFD-2147-A003-4DBD358F8B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ke5-SUDrHM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kSmROgBYNS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0PFH5K59g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 AND THE ARTISTIC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Theatre today</a:t>
            </a:r>
            <a:endParaRPr lang="en-US" dirty="0"/>
          </a:p>
        </p:txBody>
      </p:sp>
      <p:pic>
        <p:nvPicPr>
          <p:cNvPr id="5" name="Picture Placeholder 4" descr="globe_image_library_-_playing_shakespeare_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78" r="60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London, 1574</a:t>
            </a:r>
            <a:endParaRPr lang="en-US" dirty="0"/>
          </a:p>
        </p:txBody>
      </p:sp>
      <p:pic>
        <p:nvPicPr>
          <p:cNvPr id="5" name="Picture Placeholder 4" descr="london 157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197" r="4197"/>
          <a:stretch>
            <a:fillRect/>
          </a:stretch>
        </p:blipFill>
        <p:spPr>
          <a:xfrm>
            <a:off x="381000" y="381000"/>
            <a:ext cx="4754880" cy="35661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The Globe Theatre</a:t>
            </a:r>
            <a:endParaRPr lang="en-US" b="1" dirty="0"/>
          </a:p>
        </p:txBody>
      </p:sp>
      <p:pic>
        <p:nvPicPr>
          <p:cNvPr id="6" name="Picture 5" descr="Hllrgl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429000"/>
            <a:ext cx="4938307" cy="3200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59100" y="2197100"/>
            <a:ext cx="3073400" cy="128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Folio (1623)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irst folio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5401" y="1600200"/>
            <a:ext cx="319319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Succession from Edward III until Henry VII</a:t>
            </a:r>
            <a:endParaRPr lang="en-US" sz="2400" b="1" dirty="0"/>
          </a:p>
        </p:txBody>
      </p:sp>
      <p:pic>
        <p:nvPicPr>
          <p:cNvPr id="4" name="Content Placeholder 3" descr="englishsuccessionlarg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5101"/>
          <a:stretch>
            <a:fillRect/>
          </a:stretch>
        </p:blipFill>
        <p:spPr>
          <a:xfrm>
            <a:off x="457200" y="838200"/>
            <a:ext cx="8299705" cy="56692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Plantagenets</a:t>
            </a:r>
            <a:r>
              <a:rPr lang="en-US" dirty="0" smtClean="0"/>
              <a:t> and 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1400" b="1" dirty="0" smtClean="0"/>
              <a:t>EDWARD III </a:t>
            </a:r>
            <a:r>
              <a:rPr lang="en-US" sz="1400" dirty="0" smtClean="0"/>
              <a:t>(1322-1377) (</a:t>
            </a:r>
            <a:r>
              <a:rPr lang="en-US" sz="1400" b="1" dirty="0" smtClean="0"/>
              <a:t>PLANTAGENET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______________________________________________________________________________________________</a:t>
            </a:r>
          </a:p>
          <a:p>
            <a:r>
              <a:rPr lang="en-US" sz="1400" dirty="0" smtClean="0"/>
              <a:t> </a:t>
            </a:r>
          </a:p>
          <a:p>
            <a:pPr algn="ctr"/>
            <a:endParaRPr lang="en-US" sz="1400" dirty="0" smtClean="0"/>
          </a:p>
          <a:p>
            <a:r>
              <a:rPr lang="en-US" sz="1400" dirty="0" smtClean="0"/>
              <a:t>Edward (the Black 		John of Gaunt				                    Edmund, </a:t>
            </a:r>
          </a:p>
          <a:p>
            <a:r>
              <a:rPr lang="en-US" sz="1400" dirty="0" smtClean="0"/>
              <a:t>Prince) 			Duke of </a:t>
            </a:r>
            <a:r>
              <a:rPr lang="en-US" sz="1400" b="1" dirty="0" smtClean="0">
                <a:solidFill>
                  <a:srgbClr val="C00000"/>
                </a:solidFill>
              </a:rPr>
              <a:t>LANCASTER</a:t>
            </a:r>
            <a:r>
              <a:rPr lang="en-US" sz="1400" dirty="0" smtClean="0"/>
              <a:t>			               Duke of </a:t>
            </a:r>
            <a:r>
              <a:rPr lang="en-US" sz="1400" b="1" dirty="0" smtClean="0">
                <a:solidFill>
                  <a:schemeClr val="bg1"/>
                </a:solidFill>
              </a:rPr>
              <a:t>YORK</a:t>
            </a:r>
          </a:p>
          <a:p>
            <a:r>
              <a:rPr lang="en-US" sz="1400" dirty="0" smtClean="0"/>
              <a:t> </a:t>
            </a:r>
          </a:p>
          <a:p>
            <a:r>
              <a:rPr lang="en-US" sz="1400" b="1" dirty="0" smtClean="0"/>
              <a:t>RICHARD II</a:t>
            </a:r>
            <a:r>
              <a:rPr lang="en-US" sz="1400" dirty="0" smtClean="0"/>
              <a:t>	m. Blanche		m. Catherine Seynford			Richard,</a:t>
            </a:r>
          </a:p>
          <a:p>
            <a:r>
              <a:rPr lang="en-US" sz="1400" dirty="0" smtClean="0"/>
              <a:t>(1377-1399)						    Earl of Cambridge</a:t>
            </a:r>
          </a:p>
          <a:p>
            <a:r>
              <a:rPr lang="en-US" sz="1400" dirty="0" smtClean="0"/>
              <a:t> </a:t>
            </a:r>
          </a:p>
          <a:p>
            <a:r>
              <a:rPr lang="en-US" sz="1400" dirty="0" smtClean="0"/>
              <a:t>                                        </a:t>
            </a:r>
            <a:r>
              <a:rPr lang="en-US" sz="1400" b="1" dirty="0" smtClean="0"/>
              <a:t>HENRY IV</a:t>
            </a:r>
            <a:r>
              <a:rPr lang="en-US" sz="1400" dirty="0" smtClean="0"/>
              <a:t>		            John Beaufort</a:t>
            </a:r>
          </a:p>
          <a:p>
            <a:r>
              <a:rPr lang="en-US" sz="1400" dirty="0" smtClean="0"/>
              <a:t>                                      (1399-1413)</a:t>
            </a:r>
          </a:p>
          <a:p>
            <a:r>
              <a:rPr lang="en-US" sz="1400" dirty="0" smtClean="0"/>
              <a:t>                                                </a:t>
            </a:r>
          </a:p>
          <a:p>
            <a:r>
              <a:rPr lang="en-US" sz="1400" dirty="0" smtClean="0"/>
              <a:t>                                         </a:t>
            </a:r>
            <a:r>
              <a:rPr lang="en-US" sz="1400" b="1" dirty="0" smtClean="0"/>
              <a:t>HENRY V</a:t>
            </a:r>
            <a:r>
              <a:rPr lang="en-US" sz="1400" dirty="0" smtClean="0"/>
              <a:t>		            John Beaufort			Richard,</a:t>
            </a:r>
          </a:p>
          <a:p>
            <a:r>
              <a:rPr lang="en-US" sz="1400" dirty="0" smtClean="0"/>
              <a:t>                                                  (1413-1422)			              Duke of York, m Cicely Neville</a:t>
            </a:r>
          </a:p>
          <a:p>
            <a:r>
              <a:rPr lang="en-US" sz="1400" dirty="0" smtClean="0"/>
              <a:t>                                         </a:t>
            </a:r>
            <a:r>
              <a:rPr lang="en-US" sz="1400" b="1" dirty="0" smtClean="0"/>
              <a:t>HENRY VI </a:t>
            </a:r>
            <a:r>
              <a:rPr lang="en-US" sz="1400" dirty="0" smtClean="0"/>
              <a:t>(1422-1461/1470-1471)</a:t>
            </a:r>
          </a:p>
          <a:p>
            <a:r>
              <a:rPr lang="en-US" sz="1400" dirty="0" smtClean="0"/>
              <a:t>               Edward ,Prince of Wales (d.1471)	           Margaret Beaufort m Edmund Tudor</a:t>
            </a:r>
          </a:p>
          <a:p>
            <a:r>
              <a:rPr lang="en-US" sz="1400" dirty="0" smtClean="0"/>
              <a:t>                                                                                                      </a:t>
            </a:r>
          </a:p>
          <a:p>
            <a:r>
              <a:rPr lang="en-US" sz="1400" b="1" dirty="0" smtClean="0"/>
              <a:t>                                                                                               HENRY VII</a:t>
            </a:r>
            <a:r>
              <a:rPr lang="en-US" sz="1400" dirty="0" smtClean="0"/>
              <a:t>  (1485-1509</a:t>
            </a:r>
            <a:r>
              <a:rPr lang="en-US" sz="1400" dirty="0" smtClean="0"/>
              <a:t>)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TUDOR DYNASTY</a:t>
            </a:r>
            <a:endParaRPr lang="en-US" sz="1400" dirty="0" smtClean="0"/>
          </a:p>
          <a:p>
            <a:r>
              <a:rPr lang="en-US" sz="1400" dirty="0" smtClean="0"/>
              <a:t>			</a:t>
            </a:r>
            <a:r>
              <a:rPr lang="en-US" sz="1400" dirty="0" smtClean="0"/>
              <a:t>	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 smtClean="0"/>
              <a:t>_______________________________________________________________________________________________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EDWARD IV</a:t>
            </a:r>
            <a:r>
              <a:rPr lang="en-US" sz="1400" dirty="0" smtClean="0"/>
              <a:t> 	Edmund, Earl of Rutland	Clarence, Duke of Clarence	                                 </a:t>
            </a:r>
            <a:r>
              <a:rPr lang="en-US" sz="1400" b="1" dirty="0" smtClean="0"/>
              <a:t>RICHARD </a:t>
            </a:r>
            <a:r>
              <a:rPr lang="en-US" sz="1400" b="1" dirty="0" smtClean="0"/>
              <a:t>III </a:t>
            </a:r>
            <a:r>
              <a:rPr lang="en-US" sz="1400" dirty="0" err="1" smtClean="0"/>
              <a:t>m</a:t>
            </a:r>
            <a:r>
              <a:rPr lang="en-US" sz="1400" dirty="0" smtClean="0"/>
              <a:t>. Anne Neville</a:t>
            </a:r>
            <a:r>
              <a:rPr lang="en-US" sz="1400" smtClean="0"/>
              <a:t>, 													widow </a:t>
            </a:r>
            <a:r>
              <a:rPr lang="en-US" sz="1400" dirty="0" smtClean="0"/>
              <a:t>of Edward son </a:t>
            </a:r>
            <a:r>
              <a:rPr lang="en-US" sz="1400" smtClean="0"/>
              <a:t>of Henry VI</a:t>
            </a:r>
          </a:p>
          <a:p>
            <a:r>
              <a:rPr lang="en-US" sz="1400" dirty="0" smtClean="0"/>
              <a:t>(1461-1483) 						           (1483-1485)</a:t>
            </a:r>
          </a:p>
          <a:p>
            <a:r>
              <a:rPr lang="en-US" sz="1400" dirty="0" smtClean="0"/>
              <a:t>m. Eliz. Woodville	 				</a:t>
            </a:r>
            <a:r>
              <a:rPr lang="en-US" sz="1400" dirty="0" smtClean="0"/>
              <a:t>		</a:t>
            </a:r>
            <a:r>
              <a:rPr lang="en-US" sz="1400" dirty="0" smtClean="0"/>
              <a:t>							</a:t>
            </a:r>
          </a:p>
          <a:p>
            <a:r>
              <a:rPr lang="en-US" sz="1400" dirty="0" smtClean="0"/>
              <a:t>__________________________________________________</a:t>
            </a:r>
          </a:p>
          <a:p>
            <a:endParaRPr lang="en-US" sz="1400" dirty="0" smtClean="0"/>
          </a:p>
          <a:p>
            <a:r>
              <a:rPr lang="en-US" sz="1400" dirty="0" smtClean="0"/>
              <a:t>Eliz. of York              </a:t>
            </a:r>
            <a:r>
              <a:rPr lang="en-US" sz="1400" b="1" dirty="0" smtClean="0"/>
              <a:t>EDWARD V</a:t>
            </a:r>
            <a:r>
              <a:rPr lang="en-US" sz="1400" dirty="0" smtClean="0"/>
              <a:t> (d. 1483)	Richard, Duke of York (d. 1483)           Edward, Prince of Wales (d. 1485)</a:t>
            </a:r>
          </a:p>
          <a:p>
            <a:r>
              <a:rPr lang="en-US" sz="1400" dirty="0" smtClean="0"/>
              <a:t>(m. </a:t>
            </a:r>
            <a:r>
              <a:rPr lang="en-US" sz="1400" b="1" dirty="0" smtClean="0"/>
              <a:t>HENRY VII</a:t>
            </a:r>
            <a:r>
              <a:rPr lang="en-US" sz="1400" dirty="0" smtClean="0"/>
              <a:t>) (</a:t>
            </a:r>
            <a:r>
              <a:rPr lang="en-US" sz="1400" b="1" dirty="0" smtClean="0"/>
              <a:t>TUDOR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b="1" dirty="0" smtClean="0"/>
              <a:t>HENRY VIII </a:t>
            </a:r>
            <a:r>
              <a:rPr lang="en-US" sz="1400" dirty="0" smtClean="0"/>
              <a:t>(etc)</a:t>
            </a:r>
          </a:p>
          <a:p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4838700" y="3771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838200" y="502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104900" y="560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295400" y="5334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476500" y="560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10100" y="560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315200" y="5410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2743200" y="16764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91000" y="16764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400300" y="2247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838700" y="2247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876800" y="2819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38400" y="2895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>
            <a:off x="7924800" y="1676400"/>
            <a:ext cx="76200" cy="22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7581900" y="26289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239000" y="3886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1028700" y="4533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9718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8768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7429500" y="4533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457700" y="876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7810500" y="11811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543300" y="11811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762000" y="1143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952500" y="179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4838700" y="33147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143000" y="6172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14600" y="3276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248400" y="2743200"/>
            <a:ext cx="3505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Plays by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Richard II</a:t>
            </a:r>
          </a:p>
          <a:p>
            <a:r>
              <a:rPr lang="en-US" dirty="0" smtClean="0"/>
              <a:t>Henry IV, part 1 </a:t>
            </a:r>
            <a:r>
              <a:rPr lang="en-US" i="1" dirty="0" smtClean="0"/>
              <a:t>(deposes Richard II) (Lancaster)</a:t>
            </a:r>
          </a:p>
          <a:p>
            <a:r>
              <a:rPr lang="en-US" dirty="0" smtClean="0"/>
              <a:t>Henry IV, part 2 </a:t>
            </a:r>
            <a:r>
              <a:rPr lang="en-US" i="1" dirty="0" smtClean="0"/>
              <a:t>(defeat of rebellions)</a:t>
            </a:r>
          </a:p>
          <a:p>
            <a:r>
              <a:rPr lang="en-US" dirty="0" smtClean="0"/>
              <a:t>Henry V </a:t>
            </a:r>
            <a:r>
              <a:rPr lang="en-US" i="1" dirty="0" smtClean="0"/>
              <a:t>French adventures</a:t>
            </a:r>
            <a:endParaRPr lang="en-US" dirty="0" smtClean="0"/>
          </a:p>
          <a:p>
            <a:r>
              <a:rPr lang="en-US" dirty="0" smtClean="0"/>
              <a:t>Henry VI, parts 1,2,3 </a:t>
            </a:r>
            <a:r>
              <a:rPr lang="en-US" i="1" dirty="0" smtClean="0"/>
              <a:t>(end of </a:t>
            </a:r>
            <a:r>
              <a:rPr lang="en-US" i="1" dirty="0" err="1" smtClean="0"/>
              <a:t>Lancasters</a:t>
            </a:r>
            <a:r>
              <a:rPr lang="en-US" i="1" dirty="0" smtClean="0"/>
              <a:t>); murdered by order of Edward IV (York)</a:t>
            </a:r>
          </a:p>
          <a:p>
            <a:r>
              <a:rPr lang="en-US" dirty="0" smtClean="0"/>
              <a:t>Richard III </a:t>
            </a:r>
            <a:r>
              <a:rPr lang="en-US" i="1" dirty="0" smtClean="0"/>
              <a:t>(York)</a:t>
            </a:r>
          </a:p>
          <a:p>
            <a:r>
              <a:rPr lang="en-US" dirty="0" smtClean="0"/>
              <a:t>Henry VIII </a:t>
            </a:r>
            <a:r>
              <a:rPr lang="en-US" i="1" dirty="0" smtClean="0"/>
              <a:t>(Tudor) – no play on Henry VII, first Tudor, king after death of R III at battle of Bosworth Field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sheld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3142618" cy="4389120"/>
          </a:xfrm>
          <a:prstGeom prst="rect">
            <a:avLst/>
          </a:prstGeom>
        </p:spPr>
      </p:pic>
      <p:pic>
        <p:nvPicPr>
          <p:cNvPr id="3" name="Picture 2" descr="henry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447800"/>
            <a:ext cx="3116446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79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VII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hangingPunct="0">
              <a:buNone/>
            </a:pPr>
            <a:r>
              <a:rPr lang="en-US" sz="5500" b="1" dirty="0" smtClean="0"/>
              <a:t>SHAKESPEARE</a:t>
            </a:r>
          </a:p>
          <a:p>
            <a:pPr hangingPunct="0"/>
            <a:r>
              <a:rPr lang="en-US" sz="5500" b="1" i="1" dirty="0" smtClean="0"/>
              <a:t>Question of the possibility of hyper-</a:t>
            </a:r>
            <a:r>
              <a:rPr lang="en-US" sz="5500" b="1" i="1" dirty="0" err="1" smtClean="0"/>
              <a:t>machiavellianism</a:t>
            </a:r>
            <a:endParaRPr lang="en-US" sz="5500" b="1" i="1" dirty="0" smtClean="0"/>
          </a:p>
          <a:p>
            <a:pPr hangingPunct="0"/>
            <a:r>
              <a:rPr lang="en-US" sz="5500" b="1" i="1" dirty="0" smtClean="0"/>
              <a:t>RICHARD III -- written 1591-1594</a:t>
            </a:r>
          </a:p>
          <a:p>
            <a:pPr hangingPunct="0"/>
            <a:r>
              <a:rPr lang="en-US" sz="5500" b="1" i="1" dirty="0" smtClean="0"/>
              <a:t>General question of using plays</a:t>
            </a:r>
          </a:p>
          <a:p>
            <a:pPr lvl="1" hangingPunct="0"/>
            <a:r>
              <a:rPr lang="en-US" sz="5500" b="1" i="1" dirty="0" smtClean="0"/>
              <a:t>play is the thing </a:t>
            </a:r>
          </a:p>
          <a:p>
            <a:pPr hangingPunct="0"/>
            <a:r>
              <a:rPr lang="en-US" sz="5500" b="1" i="1" dirty="0" smtClean="0"/>
              <a:t>Shakespeare and politics</a:t>
            </a:r>
          </a:p>
          <a:p>
            <a:pPr lvl="1" hangingPunct="0"/>
            <a:r>
              <a:rPr lang="en-US" sz="5500" b="1" dirty="0" smtClean="0"/>
              <a:t>the times:  much like the Renaissance</a:t>
            </a:r>
          </a:p>
          <a:p>
            <a:pPr lvl="1" hangingPunct="0"/>
            <a:r>
              <a:rPr lang="en-US" sz="5500" b="1" dirty="0" smtClean="0"/>
              <a:t>Inside this a temptation to refuse politics:</a:t>
            </a:r>
          </a:p>
          <a:p>
            <a:pPr lvl="2" hangingPunct="0"/>
            <a:r>
              <a:rPr lang="en-US" sz="5500" b="1" i="1" dirty="0" smtClean="0"/>
              <a:t>Renaissance idyll</a:t>
            </a:r>
          </a:p>
          <a:p>
            <a:pPr lvl="1" hangingPunct="0"/>
            <a:r>
              <a:rPr lang="en-US" sz="5500" b="1" dirty="0" smtClean="0"/>
              <a:t>Against the golden idyll of </a:t>
            </a:r>
            <a:r>
              <a:rPr lang="en-US" sz="5500" b="1" i="1" dirty="0" smtClean="0"/>
              <a:t>As you like it</a:t>
            </a:r>
            <a:r>
              <a:rPr lang="en-US" sz="5500" b="1" dirty="0" smtClean="0"/>
              <a:t> we have a new and pressing concern:  </a:t>
            </a:r>
          </a:p>
          <a:p>
            <a:pPr hangingPunct="0"/>
            <a:r>
              <a:rPr lang="en-US" sz="5500" b="1" i="1" dirty="0" smtClean="0"/>
              <a:t>The presence of self-conscious beings who reject that world and use it against itself.</a:t>
            </a:r>
          </a:p>
          <a:p>
            <a:pPr lvl="1" hangingPunct="0"/>
            <a:r>
              <a:rPr lang="en-US" sz="5500" b="1" i="1" dirty="0" smtClean="0"/>
              <a:t>The opening soliloquy</a:t>
            </a:r>
          </a:p>
          <a:p>
            <a:pPr lvl="1" hangingPunct="0"/>
            <a:r>
              <a:rPr lang="en-US" sz="5500" b="1" i="1" dirty="0" smtClean="0"/>
              <a:t>more importantly: he uses the old against itself</a:t>
            </a:r>
          </a:p>
          <a:p>
            <a:pPr lvl="2" hangingPunct="0"/>
            <a:r>
              <a:rPr lang="en-US" sz="5500" b="1" i="1" dirty="0" smtClean="0"/>
              <a:t>a new and fascinating figure:  the Machiavellian ( H vi 3: 529)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Richard Gloucester (will become Richard III) in </a:t>
            </a:r>
            <a:r>
              <a:rPr lang="en-US" sz="2400" b="1" i="1" dirty="0" smtClean="0"/>
              <a:t>Henry VI, 3, </a:t>
            </a:r>
            <a:r>
              <a:rPr lang="en-US" sz="2400" b="1" dirty="0" smtClean="0"/>
              <a:t>Act III, scene 2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 Why, I can smile, and murder whiles I smile, </a:t>
            </a:r>
            <a:br>
              <a:rPr lang="en-US" dirty="0"/>
            </a:br>
            <a:r>
              <a:rPr lang="en-US" dirty="0"/>
              <a:t>    And cry 'Content' to that which grieves my heart, </a:t>
            </a:r>
            <a:br>
              <a:rPr lang="en-US" dirty="0"/>
            </a:br>
            <a:r>
              <a:rPr lang="en-US" dirty="0"/>
              <a:t>    And wet my cheeks with artificial tears, </a:t>
            </a:r>
            <a:br>
              <a:rPr lang="en-US" dirty="0"/>
            </a:br>
            <a:r>
              <a:rPr lang="en-US" dirty="0"/>
              <a:t>    And frame my face to all occasions. </a:t>
            </a:r>
            <a:br>
              <a:rPr lang="en-US" dirty="0"/>
            </a:br>
            <a:r>
              <a:rPr lang="en-US" dirty="0"/>
              <a:t>    I'll drown more sailors than the mermaid shall; </a:t>
            </a:r>
            <a:br>
              <a:rPr lang="en-US" dirty="0"/>
            </a:br>
            <a:r>
              <a:rPr lang="en-US" dirty="0"/>
              <a:t>    I'll slay more gazers than the basilisk; </a:t>
            </a:r>
            <a:br>
              <a:rPr lang="en-US" dirty="0"/>
            </a:br>
            <a:r>
              <a:rPr lang="en-US" dirty="0"/>
              <a:t>    I'll play the orator as well as Nestor, </a:t>
            </a:r>
            <a:br>
              <a:rPr lang="en-US" dirty="0"/>
            </a:br>
            <a:r>
              <a:rPr lang="en-US" dirty="0"/>
              <a:t>    Deceive more </a:t>
            </a:r>
            <a:r>
              <a:rPr lang="en-US" dirty="0" err="1"/>
              <a:t>slily</a:t>
            </a:r>
            <a:r>
              <a:rPr lang="en-US" dirty="0"/>
              <a:t> than Ulysses could, </a:t>
            </a:r>
            <a:br>
              <a:rPr lang="en-US" dirty="0"/>
            </a:br>
            <a:r>
              <a:rPr lang="en-US" dirty="0"/>
              <a:t>    And, like a </a:t>
            </a:r>
            <a:r>
              <a:rPr lang="en-US" dirty="0" err="1"/>
              <a:t>Sinon</a:t>
            </a:r>
            <a:r>
              <a:rPr lang="en-US" dirty="0"/>
              <a:t>, take another Troy. </a:t>
            </a:r>
            <a:br>
              <a:rPr lang="en-US" dirty="0"/>
            </a:br>
            <a:r>
              <a:rPr lang="en-US" dirty="0"/>
              <a:t>    I can add </a:t>
            </a:r>
            <a:r>
              <a:rPr lang="en-US" dirty="0" err="1"/>
              <a:t>colours</a:t>
            </a:r>
            <a:r>
              <a:rPr lang="en-US" dirty="0"/>
              <a:t> to the chameleon, </a:t>
            </a:r>
            <a:br>
              <a:rPr lang="en-US" dirty="0"/>
            </a:br>
            <a:r>
              <a:rPr lang="en-US" dirty="0"/>
              <a:t>    Change shapes with Proteus for advantages, </a:t>
            </a:r>
            <a:br>
              <a:rPr lang="en-US" dirty="0"/>
            </a:br>
            <a:r>
              <a:rPr lang="en-US" dirty="0"/>
              <a:t>    And set the murderous </a:t>
            </a:r>
            <a:r>
              <a:rPr lang="en-US" dirty="0" err="1"/>
              <a:t>Machiavel</a:t>
            </a:r>
            <a:r>
              <a:rPr lang="en-US" dirty="0"/>
              <a:t> to school. </a:t>
            </a:r>
            <a:br>
              <a:rPr lang="en-US" dirty="0"/>
            </a:br>
            <a:r>
              <a:rPr lang="en-US" dirty="0"/>
              <a:t>    Can I do this, and cannot get a crown? </a:t>
            </a:r>
            <a:br>
              <a:rPr lang="en-US" dirty="0"/>
            </a:br>
            <a:r>
              <a:rPr lang="en-US" dirty="0"/>
              <a:t>    Tut, were it farther off, I'll pluck it down.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			Richard III, Act I, scene 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8580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    Now </a:t>
            </a:r>
            <a:r>
              <a:rPr lang="en-US" sz="1600" b="1" dirty="0"/>
              <a:t>is the winter of our </a:t>
            </a:r>
            <a:r>
              <a:rPr lang="en-US" sz="1600" b="1" dirty="0" smtClean="0"/>
              <a:t>discontent      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    Made glorious summer by this sun of York; </a:t>
            </a:r>
            <a:br>
              <a:rPr lang="en-US" sz="1600" b="1" dirty="0"/>
            </a:br>
            <a:r>
              <a:rPr lang="en-US" sz="1600" b="1" dirty="0"/>
              <a:t>    And all the clouds that </a:t>
            </a:r>
            <a:r>
              <a:rPr lang="en-US" sz="1600" b="1" dirty="0" err="1"/>
              <a:t>lour'd</a:t>
            </a:r>
            <a:r>
              <a:rPr lang="en-US" sz="1600" b="1" dirty="0"/>
              <a:t> upon our house </a:t>
            </a:r>
            <a:br>
              <a:rPr lang="en-US" sz="1600" b="1" dirty="0"/>
            </a:br>
            <a:r>
              <a:rPr lang="en-US" sz="1600" b="1" dirty="0"/>
              <a:t>    In the deep bosom of the ocean buried. </a:t>
            </a:r>
            <a:br>
              <a:rPr lang="en-US" sz="1600" b="1" dirty="0"/>
            </a:br>
            <a:r>
              <a:rPr lang="en-US" sz="1600" b="1" dirty="0"/>
              <a:t>    Now are our brows bound with victorious wreaths; </a:t>
            </a:r>
            <a:br>
              <a:rPr lang="en-US" sz="1600" b="1" dirty="0"/>
            </a:br>
            <a:r>
              <a:rPr lang="en-US" sz="1600" b="1" dirty="0"/>
              <a:t>    Our bruised arms hung up for monuments; </a:t>
            </a:r>
            <a:br>
              <a:rPr lang="en-US" sz="1600" b="1" dirty="0"/>
            </a:br>
            <a:r>
              <a:rPr lang="en-US" sz="1600" b="1" dirty="0"/>
              <a:t>    Our stern alarums changed to merry meetings, </a:t>
            </a:r>
            <a:br>
              <a:rPr lang="en-US" sz="1600" b="1" dirty="0"/>
            </a:br>
            <a:r>
              <a:rPr lang="en-US" sz="1600" b="1" dirty="0"/>
              <a:t>    Our dreadful marches to delightful measures. </a:t>
            </a:r>
            <a:br>
              <a:rPr lang="en-US" sz="1600" b="1" dirty="0"/>
            </a:br>
            <a:r>
              <a:rPr lang="en-US" sz="1600" b="1" dirty="0"/>
              <a:t>    Grim-</a:t>
            </a:r>
            <a:r>
              <a:rPr lang="en-US" sz="1600" b="1" dirty="0" err="1"/>
              <a:t>visaged</a:t>
            </a:r>
            <a:r>
              <a:rPr lang="en-US" sz="1600" b="1" dirty="0"/>
              <a:t> war hath </a:t>
            </a:r>
            <a:r>
              <a:rPr lang="en-US" sz="1600" b="1" dirty="0" err="1"/>
              <a:t>smooth'd</a:t>
            </a:r>
            <a:r>
              <a:rPr lang="en-US" sz="1600" b="1" dirty="0"/>
              <a:t> his wrinkled front; </a:t>
            </a:r>
            <a:br>
              <a:rPr lang="en-US" sz="1600" b="1" dirty="0"/>
            </a:br>
            <a:r>
              <a:rPr lang="en-US" sz="1600" b="1" dirty="0"/>
              <a:t>    And now, instead of mounting barded steeds </a:t>
            </a:r>
            <a:br>
              <a:rPr lang="en-US" sz="1600" b="1" dirty="0"/>
            </a:br>
            <a:r>
              <a:rPr lang="en-US" sz="1600" b="1" dirty="0"/>
              <a:t>    To fright the souls of fearful adversaries, </a:t>
            </a:r>
            <a:br>
              <a:rPr lang="en-US" sz="1600" b="1" dirty="0"/>
            </a:br>
            <a:r>
              <a:rPr lang="en-US" sz="1600" b="1" dirty="0"/>
              <a:t>    He capers nimbly in a lady's chamber </a:t>
            </a:r>
            <a:br>
              <a:rPr lang="en-US" sz="1600" b="1" dirty="0"/>
            </a:br>
            <a:r>
              <a:rPr lang="en-US" sz="1600" b="1" dirty="0"/>
              <a:t>    To the lascivious pleasing of a lute. </a:t>
            </a:r>
            <a:br>
              <a:rPr lang="en-US" sz="1600" b="1" dirty="0"/>
            </a:br>
            <a:r>
              <a:rPr lang="en-US" sz="1600" b="1" dirty="0"/>
              <a:t>    But I, that am not shaped for sportive tricks, </a:t>
            </a:r>
            <a:br>
              <a:rPr lang="en-US" sz="1600" b="1" dirty="0"/>
            </a:br>
            <a:r>
              <a:rPr lang="en-US" sz="1600" b="1" dirty="0"/>
              <a:t>    Nor made to court an amorous looking-glass; </a:t>
            </a:r>
            <a:br>
              <a:rPr lang="en-US" sz="1600" b="1" dirty="0"/>
            </a:br>
            <a:r>
              <a:rPr lang="en-US" sz="1600" b="1" dirty="0"/>
              <a:t>    I, that am rudely </a:t>
            </a:r>
            <a:r>
              <a:rPr lang="en-US" sz="1600" b="1" dirty="0" err="1"/>
              <a:t>stamp'd</a:t>
            </a:r>
            <a:r>
              <a:rPr lang="en-US" sz="1600" b="1" dirty="0"/>
              <a:t>, and want love's majesty </a:t>
            </a:r>
            <a:br>
              <a:rPr lang="en-US" sz="1600" b="1" dirty="0"/>
            </a:br>
            <a:r>
              <a:rPr lang="en-US" sz="1600" b="1" dirty="0"/>
              <a:t>    To strut before a wanton ambling nymph; </a:t>
            </a:r>
            <a:br>
              <a:rPr lang="en-US" sz="1600" b="1" dirty="0"/>
            </a:br>
            <a:r>
              <a:rPr lang="en-US" sz="1600" b="1" dirty="0"/>
              <a:t>    I, that am </a:t>
            </a:r>
            <a:r>
              <a:rPr lang="en-US" sz="1600" b="1" dirty="0" err="1"/>
              <a:t>curtail'd</a:t>
            </a:r>
            <a:r>
              <a:rPr lang="en-US" sz="1600" b="1" dirty="0"/>
              <a:t> of this fair proportion, </a:t>
            </a:r>
            <a:br>
              <a:rPr lang="en-US" sz="1600" b="1" dirty="0"/>
            </a:br>
            <a:r>
              <a:rPr lang="en-US" sz="1600" b="1" dirty="0"/>
              <a:t>    Cheated of feature by dissembling nature, </a:t>
            </a:r>
            <a:br>
              <a:rPr lang="en-US" sz="1600" b="1" dirty="0"/>
            </a:br>
            <a:r>
              <a:rPr lang="en-US" sz="1600" b="1" dirty="0"/>
              <a:t>    Deformed, </a:t>
            </a:r>
            <a:r>
              <a:rPr lang="en-US" sz="1600" b="1" dirty="0" err="1"/>
              <a:t>unfinish'd</a:t>
            </a:r>
            <a:r>
              <a:rPr lang="en-US" sz="1600" b="1" dirty="0"/>
              <a:t>, sent before my time </a:t>
            </a:r>
            <a:br>
              <a:rPr lang="en-US" sz="1600" b="1" dirty="0"/>
            </a:br>
            <a:r>
              <a:rPr lang="en-US" sz="1600" b="1" dirty="0"/>
              <a:t>    Into this breathing world, scarce half made up, </a:t>
            </a:r>
            <a:br>
              <a:rPr lang="en-US" sz="1600" b="1" dirty="0"/>
            </a:br>
            <a:r>
              <a:rPr lang="en-US" sz="1600" b="1" dirty="0"/>
              <a:t>    And that so lamely and unfashionable </a:t>
            </a:r>
            <a:br>
              <a:rPr lang="en-US" sz="1600" b="1" dirty="0"/>
            </a:br>
            <a:r>
              <a:rPr lang="en-US" sz="1600" b="1" dirty="0"/>
              <a:t>    That dogs bark at me as I halt by them; </a:t>
            </a:r>
            <a:br>
              <a:rPr lang="en-US" sz="1600" b="1" dirty="0"/>
            </a:br>
            <a:r>
              <a:rPr lang="en-US" sz="1600" b="1" dirty="0"/>
              <a:t>    Why, I, in this weak piping time of peace, </a:t>
            </a:r>
            <a:br>
              <a:rPr lang="en-US" sz="1600" b="1" dirty="0"/>
            </a:br>
            <a:r>
              <a:rPr lang="en-US" sz="1600" b="1" dirty="0"/>
              <a:t>    Have no delight to pass away the time, </a:t>
            </a:r>
            <a:br>
              <a:rPr lang="en-US" sz="1600" b="1" dirty="0"/>
            </a:br>
            <a:r>
              <a:rPr lang="en-US" sz="1600" b="1" dirty="0"/>
              <a:t>    Unless to spy my shadow in the sun </a:t>
            </a:r>
            <a:br>
              <a:rPr lang="en-US" sz="1600" b="1" dirty="0"/>
            </a:br>
            <a:r>
              <a:rPr lang="en-US" sz="1600" b="1" dirty="0"/>
              <a:t>    And descant on mine own deformity: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hold hostility to drama</a:t>
            </a:r>
          </a:p>
          <a:p>
            <a:r>
              <a:rPr lang="en-US" dirty="0" smtClean="0"/>
              <a:t>What can we not put on stage?</a:t>
            </a:r>
          </a:p>
          <a:p>
            <a:r>
              <a:rPr lang="en-US" dirty="0" smtClean="0"/>
              <a:t>What is an audience?</a:t>
            </a:r>
          </a:p>
          <a:p>
            <a:pPr lvl="2"/>
            <a:r>
              <a:rPr lang="en-US" dirty="0" smtClean="0"/>
              <a:t>J.L. Austin and his hyena</a:t>
            </a:r>
          </a:p>
          <a:p>
            <a:r>
              <a:rPr lang="en-US" dirty="0" smtClean="0"/>
              <a:t>Aristotle</a:t>
            </a:r>
          </a:p>
          <a:p>
            <a:pPr lvl="1"/>
            <a:r>
              <a:rPr lang="en-US" dirty="0" smtClean="0"/>
              <a:t>Hamlet/ </a:t>
            </a:r>
            <a:r>
              <a:rPr lang="en-US" dirty="0" err="1" smtClean="0"/>
              <a:t>Jaques</a:t>
            </a:r>
            <a:r>
              <a:rPr lang="en-US" dirty="0" smtClean="0"/>
              <a:t>/ Othello</a:t>
            </a:r>
          </a:p>
          <a:p>
            <a:r>
              <a:rPr lang="en-US" dirty="0" err="1" smtClean="0"/>
              <a:t>Anagnorisis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hamartia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    And </a:t>
            </a:r>
            <a:r>
              <a:rPr lang="en-US" sz="1800" dirty="0"/>
              <a:t>therefore, since I cannot prove a lover, </a:t>
            </a:r>
            <a:br>
              <a:rPr lang="en-US" sz="1800" dirty="0"/>
            </a:br>
            <a:r>
              <a:rPr lang="en-US" sz="1800" dirty="0"/>
              <a:t>    To entertain these fair well-spoken days, </a:t>
            </a:r>
            <a:br>
              <a:rPr lang="en-US" sz="1800" dirty="0"/>
            </a:br>
            <a:r>
              <a:rPr lang="en-US" sz="1800" dirty="0"/>
              <a:t>    I am determined to prove a villain </a:t>
            </a:r>
            <a:br>
              <a:rPr lang="en-US" sz="1800" dirty="0"/>
            </a:br>
            <a:r>
              <a:rPr lang="en-US" sz="1800" dirty="0"/>
              <a:t>    And hate the idle pleasures of these days. </a:t>
            </a:r>
            <a:br>
              <a:rPr lang="en-US" sz="1800" dirty="0"/>
            </a:br>
            <a:r>
              <a:rPr lang="en-US" sz="1800" dirty="0"/>
              <a:t>    Plots have I laid, inductions dangerous, </a:t>
            </a:r>
            <a:br>
              <a:rPr lang="en-US" sz="1800" dirty="0"/>
            </a:br>
            <a:r>
              <a:rPr lang="en-US" sz="1800" dirty="0"/>
              <a:t>    By drunken prophecies, libels and dreams, </a:t>
            </a:r>
            <a:br>
              <a:rPr lang="en-US" sz="1800" dirty="0"/>
            </a:br>
            <a:r>
              <a:rPr lang="en-US" sz="1800" dirty="0"/>
              <a:t>    To set my brother Clarence and the king </a:t>
            </a:r>
            <a:br>
              <a:rPr lang="en-US" sz="1800" dirty="0"/>
            </a:br>
            <a:r>
              <a:rPr lang="en-US" sz="1800" dirty="0"/>
              <a:t>    In deadly hate the one against the other: </a:t>
            </a:r>
            <a:br>
              <a:rPr lang="en-US" sz="1800" dirty="0"/>
            </a:br>
            <a:r>
              <a:rPr lang="en-US" sz="1800" dirty="0"/>
              <a:t>    And if King Edward be as true and just </a:t>
            </a:r>
            <a:br>
              <a:rPr lang="en-US" sz="1800" dirty="0"/>
            </a:br>
            <a:r>
              <a:rPr lang="en-US" sz="1800" dirty="0"/>
              <a:t>    As I am subtle, false and treacherous, </a:t>
            </a:r>
            <a:br>
              <a:rPr lang="en-US" sz="1800" dirty="0"/>
            </a:br>
            <a:r>
              <a:rPr lang="en-US" sz="1800" dirty="0"/>
              <a:t>    This day should Clarence closely be </a:t>
            </a:r>
            <a:r>
              <a:rPr lang="en-US" sz="1800" dirty="0" err="1"/>
              <a:t>mew'd</a:t>
            </a:r>
            <a:r>
              <a:rPr lang="en-US" sz="1800" dirty="0"/>
              <a:t> up, </a:t>
            </a:r>
            <a:br>
              <a:rPr lang="en-US" sz="1800" dirty="0"/>
            </a:br>
            <a:r>
              <a:rPr lang="en-US" sz="1800" dirty="0"/>
              <a:t>    About a prophecy, which says that 'G' </a:t>
            </a:r>
            <a:br>
              <a:rPr lang="en-US" sz="1800" dirty="0"/>
            </a:br>
            <a:r>
              <a:rPr lang="en-US" sz="1800" dirty="0"/>
              <a:t>    Of Edward's heirs the murderer shall be. </a:t>
            </a:r>
            <a:br>
              <a:rPr lang="en-US" sz="1800" dirty="0"/>
            </a:br>
            <a:r>
              <a:rPr lang="en-US" sz="1800" dirty="0"/>
              <a:t>    Dive, thoughts, down to my soul: here </a:t>
            </a:r>
            <a:br>
              <a:rPr lang="en-US" sz="1800" dirty="0"/>
            </a:br>
            <a:r>
              <a:rPr lang="en-US" sz="1800" dirty="0"/>
              <a:t>    Clarence comes.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http://www.youtube.com/watch?v=ke5-SUDrHMU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791200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en-US" sz="5500" b="1" dirty="0" smtClean="0"/>
              <a:t>What is R III about</a:t>
            </a:r>
          </a:p>
          <a:p>
            <a:pPr lvl="1" hangingPunct="0"/>
            <a:r>
              <a:rPr lang="en-US" sz="5500" b="1" i="1" dirty="0" smtClean="0"/>
              <a:t>the power of illusion - S is fascinated with the character -- one of the longest parts in shortest plays; appears all the time.</a:t>
            </a:r>
          </a:p>
          <a:p>
            <a:pPr lvl="1" hangingPunct="0"/>
            <a:r>
              <a:rPr lang="en-US" sz="5500" b="1" i="1" dirty="0" smtClean="0"/>
              <a:t>what if all the world is a stage (or a cave)?</a:t>
            </a:r>
          </a:p>
          <a:p>
            <a:pPr lvl="2" hangingPunct="0"/>
            <a:r>
              <a:rPr lang="en-US" sz="5500" b="1" i="1" dirty="0" smtClean="0"/>
              <a:t>About ties between humans and their lack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25000" lnSpcReduction="20000"/>
          </a:bodyPr>
          <a:lstStyle/>
          <a:p>
            <a:pPr hangingPunct="0"/>
            <a:r>
              <a:rPr lang="en-US" sz="7600" b="1" i="1" dirty="0" smtClean="0"/>
              <a:t>What is the role of the Prince in such a world</a:t>
            </a:r>
          </a:p>
          <a:p>
            <a:pPr lvl="1" hangingPunct="0"/>
            <a:r>
              <a:rPr lang="en-US" sz="7600" b="1" dirty="0" smtClean="0"/>
              <a:t>new problem:  who am I when I am not a king: Richard II: abandonment of the notion of kingly right</a:t>
            </a:r>
          </a:p>
          <a:p>
            <a:pPr hangingPunct="0"/>
            <a:r>
              <a:rPr lang="en-US" sz="7600" b="1" dirty="0" smtClean="0"/>
              <a:t>We shall say:</a:t>
            </a:r>
          </a:p>
          <a:p>
            <a:pPr lvl="1" hangingPunct="0"/>
            <a:r>
              <a:rPr lang="en-US" sz="7600" b="1" i="1" dirty="0" smtClean="0"/>
              <a:t>Richard knows he needs to create a kingdom (</a:t>
            </a:r>
            <a:r>
              <a:rPr lang="en-US" sz="7600" b="1" i="1" dirty="0" err="1" smtClean="0"/>
              <a:t>stato</a:t>
            </a:r>
            <a:r>
              <a:rPr lang="en-US" sz="7600" b="1" i="1" dirty="0" smtClean="0"/>
              <a:t>)</a:t>
            </a:r>
          </a:p>
          <a:p>
            <a:pPr lvl="1" hangingPunct="0"/>
            <a:r>
              <a:rPr lang="en-US" sz="7600" b="1" i="1" dirty="0" smtClean="0"/>
              <a:t>how does he do this?</a:t>
            </a:r>
          </a:p>
          <a:p>
            <a:pPr lvl="2" hangingPunct="0"/>
            <a:r>
              <a:rPr lang="en-US" sz="7600" b="1" dirty="0" smtClean="0"/>
              <a:t>Opening sol. Renounces love and ties (554)</a:t>
            </a:r>
          </a:p>
          <a:p>
            <a:pPr lvl="2" hangingPunct="0"/>
            <a:r>
              <a:rPr lang="en-US" sz="7600" b="1" i="1" dirty="0" smtClean="0"/>
              <a:t>“I cannot prove lover”  but seduces Anne</a:t>
            </a:r>
          </a:p>
          <a:p>
            <a:pPr lvl="1" hangingPunct="0"/>
            <a:r>
              <a:rPr lang="en-US" sz="7600" b="1" i="1" dirty="0" smtClean="0"/>
              <a:t>Uses the energy of others </a:t>
            </a:r>
          </a:p>
          <a:p>
            <a:pPr lvl="1" hangingPunct="0"/>
            <a:r>
              <a:rPr lang="en-US" sz="7600" b="1" i="1" dirty="0" smtClean="0"/>
              <a:t>or again: uses populace for continuity</a:t>
            </a:r>
          </a:p>
          <a:p>
            <a:pPr hangingPunct="0"/>
            <a:r>
              <a:rPr lang="en-US" sz="7600" b="1" i="1" dirty="0" smtClean="0"/>
              <a:t>HAS SUCCESS</a:t>
            </a:r>
          </a:p>
          <a:p>
            <a:pPr lvl="1" hangingPunct="0"/>
            <a:r>
              <a:rPr lang="en-US" sz="7600" b="1" dirty="0" smtClean="0"/>
              <a:t>problem comes in the exchange with Elizabeth</a:t>
            </a:r>
          </a:p>
          <a:p>
            <a:pPr lvl="1" hangingPunct="0"/>
            <a:r>
              <a:rPr lang="en-US" sz="7600" b="1" dirty="0" smtClean="0"/>
              <a:t>forced to deny time to make his point even though the consciousness of time in others was what had given him his power</a:t>
            </a:r>
          </a:p>
          <a:p>
            <a:pPr lvl="1" hangingPunct="0"/>
            <a:r>
              <a:rPr lang="en-US" sz="7600" b="1" dirty="0" smtClean="0"/>
              <a:t>memory comes back:  even though the past is an illusion it cannot be gotten rid of</a:t>
            </a:r>
          </a:p>
          <a:p>
            <a:pPr lvl="2" hangingPunct="0"/>
            <a:r>
              <a:rPr lang="en-US" sz="7600" b="1" i="1" dirty="0" smtClean="0"/>
              <a:t>dream sequence </a:t>
            </a:r>
          </a:p>
          <a:p>
            <a:pPr hangingPunct="0"/>
            <a:r>
              <a:rPr lang="en-US" sz="7600" b="1" i="1" dirty="0" smtClean="0"/>
              <a:t>BUT is forced at end to rely on naked strength;  having no community with others, he has none with himself.</a:t>
            </a:r>
          </a:p>
          <a:p>
            <a:pPr lvl="1" hangingPunct="0"/>
            <a:r>
              <a:rPr lang="en-US" sz="7600" b="1" dirty="0" smtClean="0"/>
              <a:t>defeated and sexual and political peace is reestablished</a:t>
            </a:r>
          </a:p>
          <a:p>
            <a:pPr hangingPunct="0"/>
            <a:r>
              <a:rPr lang="en-US" sz="7600" b="1" i="1" dirty="0" smtClean="0"/>
              <a:t>You are what you pretend to be, therefore  be careful about what you pretend</a:t>
            </a:r>
          </a:p>
          <a:p>
            <a:pPr hangingPunct="0"/>
            <a:r>
              <a:rPr lang="en-US" sz="7600" b="1" i="1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63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the world a stage and are we players?- </a:t>
            </a:r>
            <a:r>
              <a:rPr lang="en-US" sz="2400" dirty="0" err="1" smtClean="0"/>
              <a:t>Jaques</a:t>
            </a:r>
            <a:r>
              <a:rPr lang="en-US" sz="2400" dirty="0" smtClean="0"/>
              <a:t>, As you Like It II,7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112519"/>
            <a:ext cx="4040188" cy="501364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 </a:t>
            </a:r>
            <a:r>
              <a:rPr lang="en-US" sz="2560" b="1" dirty="0"/>
              <a:t>DUKE SENIOR	Thou </a:t>
            </a:r>
            <a:r>
              <a:rPr lang="en-US" sz="2560" b="1" dirty="0" err="1"/>
              <a:t>seest</a:t>
            </a:r>
            <a:r>
              <a:rPr lang="en-US" sz="2560" b="1" dirty="0"/>
              <a:t> we are not all alone unhappy:		</a:t>
            </a:r>
          </a:p>
          <a:p>
            <a:r>
              <a:rPr lang="en-US" sz="2560" b="1" dirty="0"/>
              <a:t>	This wide and universal theatre		</a:t>
            </a:r>
          </a:p>
          <a:p>
            <a:r>
              <a:rPr lang="en-US" sz="2560" b="1" dirty="0"/>
              <a:t>	Presents more woeful pageants than the scene		</a:t>
            </a:r>
          </a:p>
          <a:p>
            <a:r>
              <a:rPr lang="en-US" sz="2560" b="1" dirty="0"/>
              <a:t>	Wherein we play in.		</a:t>
            </a:r>
          </a:p>
          <a:p>
            <a:r>
              <a:rPr lang="en-US" sz="2560" b="1" dirty="0"/>
              <a:t>JAQUES	All the world's a stage,		</a:t>
            </a:r>
          </a:p>
          <a:p>
            <a:r>
              <a:rPr lang="en-US" sz="2560" b="1" dirty="0"/>
              <a:t>	And all the men and women merely players:		</a:t>
            </a:r>
          </a:p>
          <a:p>
            <a:r>
              <a:rPr lang="en-US" sz="2560" b="1" dirty="0"/>
              <a:t>	They have their exits and their entrances;	140	</a:t>
            </a:r>
          </a:p>
          <a:p>
            <a:r>
              <a:rPr lang="en-US" sz="2560" b="1" dirty="0"/>
              <a:t>	And one man in his time plays many parts,		</a:t>
            </a:r>
          </a:p>
          <a:p>
            <a:r>
              <a:rPr lang="en-US" sz="2560" b="1" dirty="0"/>
              <a:t>	His acts being seven ages. At first the infant,		</a:t>
            </a:r>
          </a:p>
          <a:p>
            <a:r>
              <a:rPr lang="en-US" sz="2560" b="1" dirty="0"/>
              <a:t>	Mewling and puking in the nurse's arms.		</a:t>
            </a:r>
          </a:p>
          <a:p>
            <a:r>
              <a:rPr lang="en-US" sz="2560" b="1" dirty="0"/>
              <a:t>	And then the whining school-boy, with his satchel		</a:t>
            </a:r>
          </a:p>
          <a:p>
            <a:r>
              <a:rPr lang="en-US" sz="2560" b="1" dirty="0"/>
              <a:t>	And shining morning face, creeping like snail		</a:t>
            </a:r>
          </a:p>
          <a:p>
            <a:r>
              <a:rPr lang="en-US" sz="2560" b="1" dirty="0"/>
              <a:t>	Unwillingly to school. And then the lover,		</a:t>
            </a:r>
          </a:p>
          <a:p>
            <a:r>
              <a:rPr lang="en-US" sz="2560" b="1" dirty="0"/>
              <a:t>	Sighing like furnace, with a woeful ballad		</a:t>
            </a:r>
          </a:p>
          <a:p>
            <a:r>
              <a:rPr lang="en-US" sz="2560" b="1" dirty="0"/>
              <a:t>	Made to his mistress' eyebrow. Then a soldier,		</a:t>
            </a:r>
          </a:p>
          <a:p>
            <a:r>
              <a:rPr lang="en-US" sz="2560" b="1" dirty="0"/>
              <a:t>	Full of strange oaths and bearded like the </a:t>
            </a:r>
            <a:r>
              <a:rPr lang="en-US" sz="2560" b="1" dirty="0" err="1"/>
              <a:t>pard</a:t>
            </a:r>
            <a:r>
              <a:rPr lang="en-US" sz="2560" b="1" dirty="0"/>
              <a:t>,		</a:t>
            </a:r>
          </a:p>
          <a:p>
            <a:r>
              <a:rPr lang="en-US" sz="2560" b="1" dirty="0"/>
              <a:t>	Jealous in </a:t>
            </a:r>
            <a:r>
              <a:rPr lang="en-US" sz="2560" b="1" dirty="0" err="1"/>
              <a:t>honour</a:t>
            </a:r>
            <a:r>
              <a:rPr lang="en-US" sz="2560" b="1" dirty="0"/>
              <a:t>, sudden and quick in quarrel,	150	</a:t>
            </a:r>
          </a:p>
          <a:p>
            <a:r>
              <a:rPr lang="en-US" sz="2560" b="1" dirty="0"/>
              <a:t>	Seeking the bubble reputation		</a:t>
            </a:r>
          </a:p>
          <a:p>
            <a:r>
              <a:rPr lang="en-US" sz="2560" b="1" dirty="0"/>
              <a:t>	Even in the cannon's mouth. And then the justice,</a:t>
            </a:r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12519"/>
            <a:ext cx="4041775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112519"/>
            <a:ext cx="4041775" cy="50136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2909" b="1" dirty="0" smtClean="0"/>
              <a:t>	In </a:t>
            </a:r>
            <a:r>
              <a:rPr lang="en-US" sz="2909" b="1" dirty="0"/>
              <a:t>fair round belly with good capon lined,			</a:t>
            </a:r>
          </a:p>
          <a:p>
            <a:pPr>
              <a:buNone/>
            </a:pPr>
            <a:r>
              <a:rPr lang="en-US" sz="2909" b="1" dirty="0"/>
              <a:t>	With eyes severe and beard of formal cut,		</a:t>
            </a:r>
          </a:p>
          <a:p>
            <a:pPr>
              <a:buNone/>
            </a:pPr>
            <a:r>
              <a:rPr lang="en-US" sz="2909" b="1" dirty="0"/>
              <a:t>	Full of wise saws and modern instances;		</a:t>
            </a:r>
          </a:p>
          <a:p>
            <a:pPr>
              <a:buNone/>
            </a:pPr>
            <a:r>
              <a:rPr lang="en-US" sz="2909" b="1" dirty="0"/>
              <a:t>	And so he plays his part. The sixth age shifts		</a:t>
            </a:r>
          </a:p>
          <a:p>
            <a:pPr>
              <a:buNone/>
            </a:pPr>
            <a:r>
              <a:rPr lang="en-US" sz="2909" b="1" dirty="0"/>
              <a:t>	Into the lean and </a:t>
            </a:r>
            <a:r>
              <a:rPr lang="en-US" sz="2909" b="1" dirty="0" err="1"/>
              <a:t>slipper'd</a:t>
            </a:r>
            <a:r>
              <a:rPr lang="en-US" sz="2909" b="1" dirty="0"/>
              <a:t> pantaloon,		</a:t>
            </a:r>
          </a:p>
          <a:p>
            <a:pPr>
              <a:buNone/>
            </a:pPr>
            <a:r>
              <a:rPr lang="en-US" sz="2909" b="1" dirty="0"/>
              <a:t>	With spectacles on nose and pouch on side,		</a:t>
            </a:r>
          </a:p>
          <a:p>
            <a:pPr>
              <a:buNone/>
            </a:pPr>
            <a:r>
              <a:rPr lang="en-US" sz="2909" b="1" dirty="0"/>
              <a:t>	His youthful hose, well saved, a world too wide		</a:t>
            </a:r>
          </a:p>
          <a:p>
            <a:pPr>
              <a:buNone/>
            </a:pPr>
            <a:r>
              <a:rPr lang="en-US" sz="2909" b="1" dirty="0"/>
              <a:t>	For his shrunk shank; and his big manly voice,	160	</a:t>
            </a:r>
          </a:p>
          <a:p>
            <a:pPr>
              <a:buNone/>
            </a:pPr>
            <a:r>
              <a:rPr lang="en-US" sz="2909" b="1" dirty="0"/>
              <a:t>	Turning again toward childish treble, pipes		</a:t>
            </a:r>
          </a:p>
          <a:p>
            <a:pPr>
              <a:buNone/>
            </a:pPr>
            <a:r>
              <a:rPr lang="en-US" sz="2909" b="1" dirty="0"/>
              <a:t>	And whistles in his sound. Last scene of all,		</a:t>
            </a:r>
          </a:p>
          <a:p>
            <a:pPr>
              <a:buNone/>
            </a:pPr>
            <a:r>
              <a:rPr lang="en-US" sz="2909" b="1" dirty="0"/>
              <a:t>	That ends this strange eventful history,		</a:t>
            </a:r>
          </a:p>
          <a:p>
            <a:pPr>
              <a:buNone/>
            </a:pPr>
            <a:r>
              <a:rPr lang="en-US" sz="2909" b="1" dirty="0"/>
              <a:t>	Is second childishness and mere oblivion,		</a:t>
            </a:r>
          </a:p>
          <a:p>
            <a:pPr>
              <a:buNone/>
            </a:pPr>
            <a:r>
              <a:rPr lang="en-US" sz="2909" b="1" dirty="0"/>
              <a:t>	Sans teeth, sans eyes, sans taste, sans everything</a:t>
            </a:r>
            <a:r>
              <a:rPr lang="en-US" dirty="0"/>
              <a:t>.	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http://www.youtube.com/watch?v=kSmROgBYNSw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Starts at 5:20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III, I,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4040188" cy="5287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/>
              <a:t>Now is the winter of our </a:t>
            </a:r>
            <a:r>
              <a:rPr lang="en-US" sz="1400" b="1" dirty="0" smtClean="0"/>
              <a:t>discontent</a:t>
            </a:r>
          </a:p>
          <a:p>
            <a:pPr>
              <a:buNone/>
            </a:pPr>
            <a:r>
              <a:rPr lang="en-US" sz="1400" b="1" dirty="0" smtClean="0"/>
              <a:t>Made </a:t>
            </a:r>
            <a:r>
              <a:rPr lang="en-US" sz="1400" b="1" dirty="0"/>
              <a:t>glorious summer by this sun of York</a:t>
            </a:r>
            <a:r>
              <a:rPr lang="en-US" sz="1400" b="1" dirty="0" smtClean="0"/>
              <a:t>;</a:t>
            </a:r>
          </a:p>
          <a:p>
            <a:pPr>
              <a:buNone/>
            </a:pPr>
            <a:r>
              <a:rPr lang="en-US" sz="1400" b="1" dirty="0" smtClean="0"/>
              <a:t>And </a:t>
            </a:r>
            <a:r>
              <a:rPr lang="en-US" sz="1400" b="1" dirty="0"/>
              <a:t>all the clouds that </a:t>
            </a:r>
            <a:r>
              <a:rPr lang="en-US" sz="1400" b="1" dirty="0" err="1"/>
              <a:t>lour'd</a:t>
            </a:r>
            <a:r>
              <a:rPr lang="en-US" sz="1400" b="1" dirty="0"/>
              <a:t> upon our </a:t>
            </a:r>
            <a:r>
              <a:rPr lang="en-US" sz="1400" b="1" dirty="0" smtClean="0"/>
              <a:t>house</a:t>
            </a:r>
          </a:p>
          <a:p>
            <a:pPr>
              <a:buNone/>
            </a:pPr>
            <a:r>
              <a:rPr lang="en-US" sz="1400" b="1" dirty="0" smtClean="0"/>
              <a:t>In </a:t>
            </a:r>
            <a:r>
              <a:rPr lang="en-US" sz="1400" b="1" dirty="0"/>
              <a:t>the deep bosom of the ocean buried</a:t>
            </a:r>
            <a:r>
              <a:rPr lang="en-US" sz="1400" b="1" dirty="0" smtClean="0"/>
              <a:t>.</a:t>
            </a:r>
          </a:p>
          <a:p>
            <a:pPr>
              <a:buNone/>
            </a:pPr>
            <a:r>
              <a:rPr lang="en-US" sz="1400" b="1" dirty="0" smtClean="0"/>
              <a:t>Now </a:t>
            </a:r>
            <a:r>
              <a:rPr lang="en-US" sz="1400" b="1" dirty="0"/>
              <a:t>are our brows bound with victorious wreaths</a:t>
            </a:r>
            <a:r>
              <a:rPr lang="en-US" sz="1400" b="1" dirty="0" smtClean="0"/>
              <a:t>;</a:t>
            </a:r>
          </a:p>
          <a:p>
            <a:pPr>
              <a:buNone/>
            </a:pPr>
            <a:r>
              <a:rPr lang="en-US" sz="1400" b="1" dirty="0" smtClean="0"/>
              <a:t>Our </a:t>
            </a:r>
            <a:r>
              <a:rPr lang="en-US" sz="1400" b="1" dirty="0"/>
              <a:t>bruised arms hung up for monuments</a:t>
            </a:r>
            <a:r>
              <a:rPr lang="en-US" sz="1400" b="1" dirty="0" smtClean="0"/>
              <a:t>;</a:t>
            </a:r>
          </a:p>
          <a:p>
            <a:pPr>
              <a:buNone/>
            </a:pPr>
            <a:r>
              <a:rPr lang="en-US" sz="1400" b="1" dirty="0" smtClean="0"/>
              <a:t>Our </a:t>
            </a:r>
            <a:r>
              <a:rPr lang="en-US" sz="1400" b="1" dirty="0"/>
              <a:t>stern alarums changed to merry meetings</a:t>
            </a:r>
            <a:r>
              <a:rPr lang="en-US" sz="1400" b="1" dirty="0" smtClean="0"/>
              <a:t>,</a:t>
            </a:r>
          </a:p>
          <a:p>
            <a:pPr>
              <a:buNone/>
            </a:pPr>
            <a:r>
              <a:rPr lang="en-US" sz="1400" b="1" dirty="0" smtClean="0"/>
              <a:t>Our </a:t>
            </a:r>
            <a:r>
              <a:rPr lang="en-US" sz="1400" b="1" dirty="0"/>
              <a:t>dreadful marches to delightful measures</a:t>
            </a:r>
            <a:r>
              <a:rPr lang="en-US" sz="1400" b="1" dirty="0" smtClean="0"/>
              <a:t>.</a:t>
            </a:r>
          </a:p>
          <a:p>
            <a:pPr>
              <a:buNone/>
            </a:pPr>
            <a:r>
              <a:rPr lang="en-US" sz="1400" b="1" dirty="0" smtClean="0"/>
              <a:t>Grim</a:t>
            </a:r>
            <a:r>
              <a:rPr lang="en-US" sz="1400" b="1" dirty="0"/>
              <a:t>-</a:t>
            </a:r>
            <a:r>
              <a:rPr lang="en-US" sz="1400" b="1" dirty="0" err="1"/>
              <a:t>visaged</a:t>
            </a:r>
            <a:r>
              <a:rPr lang="en-US" sz="1400" b="1" dirty="0"/>
              <a:t> war hath </a:t>
            </a:r>
            <a:r>
              <a:rPr lang="en-US" sz="1400" b="1" dirty="0" err="1"/>
              <a:t>smooth'd</a:t>
            </a:r>
            <a:r>
              <a:rPr lang="en-US" sz="1400" b="1" dirty="0"/>
              <a:t> his wrinkled front</a:t>
            </a:r>
            <a:r>
              <a:rPr lang="en-US" sz="1400" b="1" dirty="0" smtClean="0"/>
              <a:t>;</a:t>
            </a:r>
          </a:p>
          <a:p>
            <a:pPr>
              <a:buNone/>
            </a:pPr>
            <a:r>
              <a:rPr lang="en-US" sz="1400" b="1" dirty="0" smtClean="0"/>
              <a:t>And </a:t>
            </a:r>
            <a:r>
              <a:rPr lang="en-US" sz="1400" b="1" dirty="0"/>
              <a:t>now, instead of mounting barded </a:t>
            </a:r>
            <a:r>
              <a:rPr lang="en-US" sz="1400" b="1" dirty="0" smtClean="0"/>
              <a:t>steeds</a:t>
            </a:r>
          </a:p>
          <a:p>
            <a:pPr>
              <a:buNone/>
            </a:pPr>
            <a:r>
              <a:rPr lang="en-US" sz="1400" b="1" dirty="0" smtClean="0"/>
              <a:t>To </a:t>
            </a:r>
            <a:r>
              <a:rPr lang="en-US" sz="1400" b="1" dirty="0"/>
              <a:t>fright the souls of fearful adversaries</a:t>
            </a:r>
            <a:r>
              <a:rPr lang="en-US" sz="1400" b="1" dirty="0" smtClean="0"/>
              <a:t>,</a:t>
            </a:r>
          </a:p>
          <a:p>
            <a:pPr>
              <a:buNone/>
            </a:pPr>
            <a:r>
              <a:rPr lang="en-US" sz="1400" b="1" dirty="0" smtClean="0"/>
              <a:t>He </a:t>
            </a:r>
            <a:r>
              <a:rPr lang="en-US" sz="1400" b="1" dirty="0"/>
              <a:t>capers nimbly in a lady's </a:t>
            </a:r>
            <a:r>
              <a:rPr lang="en-US" sz="1400" b="1" dirty="0" smtClean="0"/>
              <a:t>chamber</a:t>
            </a:r>
          </a:p>
          <a:p>
            <a:pPr>
              <a:buNone/>
            </a:pPr>
            <a:r>
              <a:rPr lang="en-US" sz="1400" b="1" dirty="0" smtClean="0"/>
              <a:t>To </a:t>
            </a:r>
            <a:r>
              <a:rPr lang="en-US" sz="1400" b="1" dirty="0"/>
              <a:t>the lascivious pleasing of a lute</a:t>
            </a:r>
            <a:r>
              <a:rPr lang="en-US" sz="1400" b="1" dirty="0" smtClean="0"/>
              <a:t>.</a:t>
            </a:r>
          </a:p>
          <a:p>
            <a:pPr>
              <a:buNone/>
            </a:pPr>
            <a:r>
              <a:rPr lang="en-US" sz="1400" b="1" dirty="0" smtClean="0"/>
              <a:t>But </a:t>
            </a:r>
            <a:r>
              <a:rPr lang="en-US" sz="1400" b="1" dirty="0"/>
              <a:t>I, that am not shaped for sportive tricks</a:t>
            </a:r>
            <a:r>
              <a:rPr lang="en-US" sz="1400" b="1" dirty="0" smtClean="0"/>
              <a:t>,</a:t>
            </a:r>
          </a:p>
          <a:p>
            <a:pPr>
              <a:buNone/>
            </a:pPr>
            <a:r>
              <a:rPr lang="en-US" sz="1400" b="1" dirty="0" smtClean="0"/>
              <a:t>Nor </a:t>
            </a:r>
            <a:r>
              <a:rPr lang="en-US" sz="1400" b="1" dirty="0"/>
              <a:t>made to court an amorous looking-glass</a:t>
            </a:r>
            <a:r>
              <a:rPr lang="en-US" sz="1400" b="1" dirty="0" smtClean="0"/>
              <a:t>;</a:t>
            </a:r>
          </a:p>
          <a:p>
            <a:pPr>
              <a:buNone/>
            </a:pPr>
            <a:r>
              <a:rPr lang="en-US" sz="1400" b="1" dirty="0" smtClean="0"/>
              <a:t>I</a:t>
            </a:r>
            <a:r>
              <a:rPr lang="en-US" sz="1400" b="1" dirty="0"/>
              <a:t>, that am rudely </a:t>
            </a:r>
            <a:r>
              <a:rPr lang="en-US" sz="1400" b="1" dirty="0" err="1"/>
              <a:t>stamp'd</a:t>
            </a:r>
            <a:r>
              <a:rPr lang="en-US" sz="1400" b="1" dirty="0"/>
              <a:t>, and want love's </a:t>
            </a:r>
            <a:r>
              <a:rPr lang="en-US" sz="1400" b="1" dirty="0" smtClean="0"/>
              <a:t>majesty</a:t>
            </a:r>
          </a:p>
          <a:p>
            <a:pPr>
              <a:buNone/>
            </a:pPr>
            <a:r>
              <a:rPr lang="en-US" sz="1400" b="1" dirty="0" smtClean="0"/>
              <a:t>To </a:t>
            </a:r>
            <a:r>
              <a:rPr lang="en-US" sz="1400" b="1" dirty="0"/>
              <a:t>strut before a wanton ambling nymph</a:t>
            </a:r>
            <a:r>
              <a:rPr lang="en-US" sz="1400" b="1" dirty="0" smtClean="0"/>
              <a:t>;</a:t>
            </a:r>
          </a:p>
          <a:p>
            <a:pPr>
              <a:buNone/>
            </a:pPr>
            <a:r>
              <a:rPr lang="en-US" sz="1400" b="1" dirty="0" smtClean="0"/>
              <a:t>I</a:t>
            </a:r>
            <a:r>
              <a:rPr lang="en-US" sz="1400" b="1" dirty="0"/>
              <a:t>, that am </a:t>
            </a:r>
            <a:r>
              <a:rPr lang="en-US" sz="1400" b="1" dirty="0" err="1"/>
              <a:t>curtail'd</a:t>
            </a:r>
            <a:r>
              <a:rPr lang="en-US" sz="1400" b="1" dirty="0"/>
              <a:t> of this fair proportion</a:t>
            </a:r>
            <a:r>
              <a:rPr lang="en-US" sz="1400" b="1" dirty="0" smtClean="0"/>
              <a:t>,</a:t>
            </a:r>
          </a:p>
          <a:p>
            <a:pPr>
              <a:buNone/>
            </a:pPr>
            <a:r>
              <a:rPr lang="en-US" sz="1400" b="1" dirty="0" smtClean="0"/>
              <a:t>Cheated </a:t>
            </a:r>
            <a:r>
              <a:rPr lang="en-US" sz="1400" b="1" dirty="0"/>
              <a:t>of feature by dissembling nature</a:t>
            </a:r>
            <a:r>
              <a:rPr lang="en-US" sz="1400" b="1" dirty="0" smtClean="0"/>
              <a:t>,</a:t>
            </a:r>
          </a:p>
          <a:p>
            <a:pPr>
              <a:buNone/>
            </a:pPr>
            <a:r>
              <a:rPr lang="en-US" sz="1400" b="1" dirty="0" smtClean="0"/>
              <a:t>Deformed</a:t>
            </a:r>
            <a:r>
              <a:rPr lang="en-US" sz="1400" b="1" dirty="0"/>
              <a:t>, </a:t>
            </a:r>
            <a:r>
              <a:rPr lang="en-US" sz="1400" b="1" dirty="0" err="1"/>
              <a:t>unfinish'd</a:t>
            </a:r>
            <a:r>
              <a:rPr lang="en-US" sz="1400" b="1" dirty="0"/>
              <a:t>, sent before my </a:t>
            </a:r>
            <a:r>
              <a:rPr lang="en-US" sz="1400" b="1" dirty="0" smtClean="0"/>
              <a:t>time</a:t>
            </a:r>
          </a:p>
          <a:p>
            <a:pPr>
              <a:buNone/>
            </a:pPr>
            <a:r>
              <a:rPr lang="en-US" sz="1400" b="1" dirty="0" smtClean="0"/>
              <a:t>Into </a:t>
            </a:r>
            <a:r>
              <a:rPr lang="en-US" sz="1400" b="1" dirty="0"/>
              <a:t>this breathing world, scarce half made up</a:t>
            </a:r>
            <a:r>
              <a:rPr lang="en-US" sz="1400" b="1" dirty="0" smtClean="0"/>
              <a:t>,</a:t>
            </a:r>
          </a:p>
          <a:p>
            <a:pPr>
              <a:buNone/>
            </a:pPr>
            <a:r>
              <a:rPr lang="en-US" sz="1400" b="1" dirty="0" smtClean="0"/>
              <a:t>And </a:t>
            </a:r>
            <a:r>
              <a:rPr lang="en-US" sz="1400" b="1" dirty="0"/>
              <a:t>that so lamely and </a:t>
            </a:r>
            <a:r>
              <a:rPr lang="en-US" sz="1400" b="1" dirty="0" smtClean="0"/>
              <a:t>unfashionable</a:t>
            </a:r>
          </a:p>
          <a:p>
            <a:pPr>
              <a:buNone/>
            </a:pPr>
            <a:r>
              <a:rPr lang="en-US" sz="1400" b="1" dirty="0" smtClean="0"/>
              <a:t>That </a:t>
            </a:r>
            <a:r>
              <a:rPr lang="en-US" sz="1400" b="1" dirty="0"/>
              <a:t>dogs bark at me as I halt by them;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13366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883919"/>
            <a:ext cx="4424363" cy="52422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4900" y="883919"/>
            <a:ext cx="41544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Why</a:t>
            </a:r>
            <a:r>
              <a:rPr lang="en-US" sz="1400" b="1" dirty="0"/>
              <a:t>, I, in this weak piping time of peace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Have </a:t>
            </a:r>
            <a:r>
              <a:rPr lang="en-US" sz="1400" b="1" dirty="0"/>
              <a:t>no delight to pass away the time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Unless </a:t>
            </a:r>
            <a:r>
              <a:rPr lang="en-US" sz="1400" b="1" dirty="0"/>
              <a:t>to spy my shadow in the </a:t>
            </a:r>
            <a:r>
              <a:rPr lang="en-US" sz="1400" b="1" dirty="0" smtClean="0"/>
              <a:t>sun</a:t>
            </a:r>
          </a:p>
          <a:p>
            <a:r>
              <a:rPr lang="en-US" sz="1400" b="1" dirty="0" smtClean="0"/>
              <a:t>And </a:t>
            </a:r>
            <a:r>
              <a:rPr lang="en-US" sz="1400" b="1" dirty="0"/>
              <a:t>descant on mine own deformity</a:t>
            </a:r>
            <a:r>
              <a:rPr lang="en-US" sz="1400" b="1" dirty="0" smtClean="0"/>
              <a:t>:</a:t>
            </a:r>
          </a:p>
          <a:p>
            <a:r>
              <a:rPr lang="en-US" sz="1400" b="1" dirty="0" smtClean="0"/>
              <a:t>And </a:t>
            </a:r>
            <a:r>
              <a:rPr lang="en-US" sz="1400" b="1" dirty="0"/>
              <a:t>therefore, since I cannot prove a lover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To </a:t>
            </a:r>
            <a:r>
              <a:rPr lang="en-US" sz="1400" b="1" dirty="0"/>
              <a:t>entertain these fair well-spoken days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I </a:t>
            </a:r>
            <a:r>
              <a:rPr lang="en-US" sz="1400" b="1" dirty="0"/>
              <a:t>am determined to prove a </a:t>
            </a:r>
            <a:r>
              <a:rPr lang="en-US" sz="1400" b="1" dirty="0" smtClean="0"/>
              <a:t>villain</a:t>
            </a:r>
          </a:p>
          <a:p>
            <a:r>
              <a:rPr lang="en-US" sz="1400" b="1" dirty="0" smtClean="0"/>
              <a:t>And </a:t>
            </a:r>
            <a:r>
              <a:rPr lang="en-US" sz="1400" b="1" dirty="0"/>
              <a:t>hate the idle pleasures of these days</a:t>
            </a:r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Plots </a:t>
            </a:r>
            <a:r>
              <a:rPr lang="en-US" sz="1400" b="1" dirty="0"/>
              <a:t>have I laid, inductions dangerous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By </a:t>
            </a:r>
            <a:r>
              <a:rPr lang="en-US" sz="1400" b="1" dirty="0"/>
              <a:t>drunken prophecies, libels and dreams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To </a:t>
            </a:r>
            <a:r>
              <a:rPr lang="en-US" sz="1400" b="1" dirty="0"/>
              <a:t>set my brother Clarence and the </a:t>
            </a:r>
            <a:r>
              <a:rPr lang="en-US" sz="1400" b="1" dirty="0" smtClean="0"/>
              <a:t>king</a:t>
            </a:r>
          </a:p>
          <a:p>
            <a:r>
              <a:rPr lang="en-US" sz="1400" b="1" dirty="0" smtClean="0"/>
              <a:t>In </a:t>
            </a:r>
            <a:r>
              <a:rPr lang="en-US" sz="1400" b="1" dirty="0"/>
              <a:t>deadly hate the one against the other</a:t>
            </a:r>
            <a:r>
              <a:rPr lang="en-US" sz="1400" b="1" dirty="0" smtClean="0"/>
              <a:t>:</a:t>
            </a:r>
          </a:p>
          <a:p>
            <a:r>
              <a:rPr lang="en-US" sz="1400" b="1" dirty="0" smtClean="0"/>
              <a:t>And </a:t>
            </a:r>
            <a:r>
              <a:rPr lang="en-US" sz="1400" b="1" dirty="0"/>
              <a:t>if King Edward be as true and </a:t>
            </a:r>
            <a:r>
              <a:rPr lang="en-US" sz="1400" b="1" dirty="0" smtClean="0"/>
              <a:t>just</a:t>
            </a:r>
          </a:p>
          <a:p>
            <a:r>
              <a:rPr lang="en-US" sz="1400" b="1" dirty="0" smtClean="0"/>
              <a:t>As </a:t>
            </a:r>
            <a:r>
              <a:rPr lang="en-US" sz="1400" b="1" dirty="0"/>
              <a:t>I am subtle, false and treacherous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This </a:t>
            </a:r>
            <a:r>
              <a:rPr lang="en-US" sz="1400" b="1" dirty="0"/>
              <a:t>day should Clarence closely be </a:t>
            </a:r>
            <a:r>
              <a:rPr lang="en-US" sz="1400" b="1" dirty="0" err="1"/>
              <a:t>mew'd</a:t>
            </a:r>
            <a:r>
              <a:rPr lang="en-US" sz="1400" b="1" dirty="0"/>
              <a:t> up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About </a:t>
            </a:r>
            <a:r>
              <a:rPr lang="en-US" sz="1400" b="1" dirty="0"/>
              <a:t>a prophecy, which says that '</a:t>
            </a:r>
            <a:r>
              <a:rPr lang="en-US" sz="1400" b="1" dirty="0" smtClean="0"/>
              <a:t>G’</a:t>
            </a:r>
          </a:p>
          <a:p>
            <a:r>
              <a:rPr lang="en-US" sz="1400" b="1" dirty="0" smtClean="0"/>
              <a:t>Of </a:t>
            </a:r>
            <a:r>
              <a:rPr lang="en-US" sz="1400" b="1" dirty="0"/>
              <a:t>Edward's heirs the murderer shall be</a:t>
            </a:r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Dive</a:t>
            </a:r>
            <a:r>
              <a:rPr lang="en-US" sz="1400" b="1" dirty="0"/>
              <a:t>, thoughts, down to my soul: </a:t>
            </a:r>
            <a:r>
              <a:rPr lang="en-US" sz="1400" b="1" dirty="0" smtClean="0"/>
              <a:t>here</a:t>
            </a:r>
          </a:p>
          <a:p>
            <a:r>
              <a:rPr lang="en-US" sz="1400" b="1" dirty="0" smtClean="0"/>
              <a:t>Clarence </a:t>
            </a:r>
            <a:r>
              <a:rPr lang="en-US" sz="1400" b="1" dirty="0"/>
              <a:t>comes.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http://www.youtube.com/watch?v=q0PFH5K59gg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http://www.youtube.com/watch?v=q0PFH5K59gg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William Shakespeare, 1564-1616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hakespear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6147" y="1600200"/>
            <a:ext cx="353170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2486</Words>
  <Application>Microsoft Macintosh PowerPoint</Application>
  <PresentationFormat>On-screen Show (4:3)</PresentationFormat>
  <Paragraphs>207</Paragraphs>
  <Slides>23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POLITICS AND THE ARTISTIC VISION</vt:lpstr>
      <vt:lpstr> </vt:lpstr>
      <vt:lpstr>Is the world a stage and are we players?- Jaques, As you Like It II,7 </vt:lpstr>
      <vt:lpstr> </vt:lpstr>
      <vt:lpstr>Richard III, I, 1</vt:lpstr>
      <vt:lpstr>Slide 6</vt:lpstr>
      <vt:lpstr>Slide 7</vt:lpstr>
      <vt:lpstr>William Shakespeare, 1564-1616</vt:lpstr>
      <vt:lpstr>Slide 9</vt:lpstr>
      <vt:lpstr>Globe Theatre today</vt:lpstr>
      <vt:lpstr>London, 1574</vt:lpstr>
      <vt:lpstr>First Folio (1623)</vt:lpstr>
      <vt:lpstr>Succession from Edward III until Henry VII</vt:lpstr>
      <vt:lpstr>Plantagenets and Roses</vt:lpstr>
      <vt:lpstr>History Plays by Shakespeare</vt:lpstr>
      <vt:lpstr>Slide 16</vt:lpstr>
      <vt:lpstr> </vt:lpstr>
      <vt:lpstr>Richard Gloucester (will become Richard III) in Henry VI, 3, Act III, scene 2</vt:lpstr>
      <vt:lpstr>   Richard III, Act I, scene 1</vt:lpstr>
      <vt:lpstr>Slide 20</vt:lpstr>
      <vt:lpstr>Slide 21</vt:lpstr>
      <vt:lpstr>Slide 22</vt:lpstr>
      <vt:lpstr> 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AND THE ARTISTIC VISION</dc:title>
  <dc:creator>Tracy Strong</dc:creator>
  <cp:lastModifiedBy>Tracy Strong</cp:lastModifiedBy>
  <cp:revision>8</cp:revision>
  <dcterms:created xsi:type="dcterms:W3CDTF">2013-04-01T17:44:42Z</dcterms:created>
  <dcterms:modified xsi:type="dcterms:W3CDTF">2013-04-01T21:15:30Z</dcterms:modified>
</cp:coreProperties>
</file>