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13.xml" ContentType="application/vnd.openxmlformats-officedocument.presentationml.notes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8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9" autoAdjust="0"/>
    <p:restoredTop sz="94626" autoAdjust="0"/>
  </p:normalViewPr>
  <p:slideViewPr>
    <p:cSldViewPr>
      <p:cViewPr varScale="1">
        <p:scale>
          <a:sx n="121" d="100"/>
          <a:sy n="121" d="100"/>
        </p:scale>
        <p:origin x="-5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2" d="100"/>
          <a:sy n="42" d="100"/>
        </p:scale>
        <p:origin x="-217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D9EB9-FF46-4486-BD59-3142160A3BC2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C6577-224E-4E9D-801A-9D6ECE192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C6577-224E-4E9D-801A-9D6ECE192FA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1D343-D0E0-4AB7-86AA-BDB7B106B08E}" type="datetimeFigureOut">
              <a:rPr lang="en-US" smtClean="0"/>
              <a:pPr/>
              <a:t>5/7/14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E3549-ED9F-4C96-B188-C0814E136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is a person?</a:t>
            </a:r>
            <a:br>
              <a:rPr lang="en-US" b="1" dirty="0" smtClean="0"/>
            </a:br>
            <a:r>
              <a:rPr lang="en-US" b="1" dirty="0" smtClean="0"/>
              <a:t>When is a person?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smtClean="0">
                <a:solidFill>
                  <a:schemeClr val="tx1"/>
                </a:solidFill>
              </a:rPr>
              <a:t>The Abortion Cases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commons/thumb/3/31/William_Rehnquist.jpg/250px-William_Rehnquis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600200"/>
            <a:ext cx="2381250" cy="3038476"/>
          </a:xfrm>
          <a:prstGeom prst="rect">
            <a:avLst/>
          </a:prstGeom>
          <a:noFill/>
        </p:spPr>
      </p:pic>
      <p:pic>
        <p:nvPicPr>
          <p:cNvPr id="2052" name="Picture 4" descr="A heavyset, middle-aged balding man (Antonin Scalia) wears the black robes of a judge.  He looks towards the camera, almost smiling, his hands are before him, holding his eyeglasses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676400"/>
            <a:ext cx="2381250" cy="2981326"/>
          </a:xfrm>
          <a:prstGeom prst="rect">
            <a:avLst/>
          </a:prstGeom>
          <a:noFill/>
        </p:spPr>
      </p:pic>
      <p:pic>
        <p:nvPicPr>
          <p:cNvPr id="2054" name="Picture 6" descr="http://upload.wikimedia.org/wikipedia/commons/thumb/b/b1/O%27connor%2C_Sandra.jpg/220px-O%27connor%2C_Sandr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1752599"/>
            <a:ext cx="2321167" cy="30175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51054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Justice Rehnquist           Justice Scalia	  Justice O’Connor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Planned Parenthood v Casey (1992)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Divided Court (5-4)</a:t>
            </a:r>
          </a:p>
          <a:p>
            <a:r>
              <a:rPr lang="en-US" b="1" dirty="0" smtClean="0"/>
              <a:t>Roe is framed in terms of viability</a:t>
            </a:r>
          </a:p>
          <a:p>
            <a:r>
              <a:rPr lang="en-US" b="1" dirty="0" smtClean="0"/>
              <a:t>Parameters</a:t>
            </a:r>
          </a:p>
          <a:p>
            <a:pPr lvl="1"/>
            <a:r>
              <a:rPr lang="en-US" b="1" dirty="0" smtClean="0"/>
              <a:t>Before viability; right to choose</a:t>
            </a:r>
          </a:p>
          <a:p>
            <a:pPr lvl="1"/>
            <a:r>
              <a:rPr lang="en-US" b="1" dirty="0" smtClean="0"/>
              <a:t>After: state can interfere</a:t>
            </a:r>
          </a:p>
          <a:p>
            <a:r>
              <a:rPr lang="en-US" b="1" dirty="0" smtClean="0"/>
              <a:t>O’Connor wants to avoid the “person” debate</a:t>
            </a:r>
          </a:p>
          <a:p>
            <a:pPr lvl="1"/>
            <a:r>
              <a:rPr lang="en-US" b="1" dirty="0" smtClean="0"/>
              <a:t>Liberty argument</a:t>
            </a:r>
          </a:p>
          <a:p>
            <a:pPr lvl="2"/>
            <a:r>
              <a:rPr lang="en-US" b="1" dirty="0" smtClean="0"/>
              <a:t>Not moral code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What is this liberty?</a:t>
            </a:r>
          </a:p>
          <a:p>
            <a:pPr lvl="1"/>
            <a:r>
              <a:rPr lang="en-US" b="1" dirty="0" smtClean="0"/>
              <a:t>Liberty of the woman</a:t>
            </a:r>
          </a:p>
          <a:p>
            <a:pPr lvl="1"/>
            <a:r>
              <a:rPr lang="en-US" b="1" dirty="0" smtClean="0"/>
              <a:t>Rights of the state</a:t>
            </a:r>
          </a:p>
          <a:p>
            <a:pPr lvl="1"/>
            <a:r>
              <a:rPr lang="en-US" b="1" dirty="0" smtClean="0"/>
              <a:t>Informed consent</a:t>
            </a:r>
          </a:p>
          <a:p>
            <a:r>
              <a:rPr lang="en-US" b="1" dirty="0" smtClean="0"/>
              <a:t>Blackmun: ok but “strict scrutiny” [from footnote 4 to US 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b="1" dirty="0" err="1" smtClean="0"/>
              <a:t>Carolene</a:t>
            </a:r>
            <a:r>
              <a:rPr lang="en-US" b="1" dirty="0" smtClean="0"/>
              <a:t> Products (1938), requires:</a:t>
            </a:r>
          </a:p>
          <a:p>
            <a:pPr lvl="1"/>
            <a:r>
              <a:rPr lang="en-US" b="1" dirty="0" smtClean="0"/>
              <a:t>compelling governmental interest</a:t>
            </a:r>
          </a:p>
          <a:p>
            <a:pPr lvl="1"/>
            <a:r>
              <a:rPr lang="en-US" b="1" dirty="0" smtClean="0"/>
              <a:t>narrowly tailored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/>
              <a:t>least </a:t>
            </a:r>
            <a:r>
              <a:rPr lang="en-US" b="1" smtClean="0"/>
              <a:t>restrictive means]</a:t>
            </a:r>
          </a:p>
          <a:p>
            <a:r>
              <a:rPr lang="en-US" b="1" dirty="0" smtClean="0"/>
              <a:t>Scalia: this is a political question</a:t>
            </a:r>
          </a:p>
          <a:p>
            <a:r>
              <a:rPr lang="en-US" b="1" dirty="0" smtClean="0"/>
              <a:t>QUESTION: relation of liberty to equality</a:t>
            </a:r>
          </a:p>
          <a:p>
            <a:pPr lvl="1"/>
            <a:r>
              <a:rPr lang="en-US" b="1" dirty="0" smtClean="0"/>
              <a:t>Gideon v Wainwright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 shadeToTitle="1">
        <a:gradFill flip="none" rotWithShape="1">
          <a:gsLst>
            <a:gs pos="55000">
              <a:schemeClr val="bg1"/>
            </a:gs>
            <a:gs pos="100000">
              <a:srgbClr val="0000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Other related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Homosexualty</a:t>
            </a:r>
            <a:r>
              <a:rPr lang="en-US" b="1" dirty="0" smtClean="0"/>
              <a:t>:</a:t>
            </a:r>
          </a:p>
          <a:p>
            <a:pPr lvl="1"/>
            <a:r>
              <a:rPr lang="en-US" b="1" dirty="0" smtClean="0"/>
              <a:t>Bowers </a:t>
            </a:r>
            <a:r>
              <a:rPr lang="en-US" b="1" dirty="0" err="1" smtClean="0"/>
              <a:t>v</a:t>
            </a:r>
            <a:r>
              <a:rPr lang="en-US" b="1" dirty="0" smtClean="0"/>
              <a:t> Hardwick (1986): sex between consenting men is not legal</a:t>
            </a:r>
          </a:p>
          <a:p>
            <a:pPr lvl="1"/>
            <a:r>
              <a:rPr lang="en-US" b="1" dirty="0" smtClean="0"/>
              <a:t>Lawrence </a:t>
            </a:r>
            <a:r>
              <a:rPr lang="en-US" b="1" dirty="0" err="1" smtClean="0"/>
              <a:t>v</a:t>
            </a:r>
            <a:r>
              <a:rPr lang="en-US" b="1" dirty="0" smtClean="0"/>
              <a:t> Texas (2003): intimate sexual contact is a liberty protected by substantive due process (there is not compelling state interest): (Kennedy reviewed historical evidence)</a:t>
            </a:r>
          </a:p>
          <a:p>
            <a:r>
              <a:rPr lang="en-US" b="1" dirty="0" smtClean="0"/>
              <a:t>Abortion related: “Partial birth” (late term)</a:t>
            </a:r>
          </a:p>
          <a:p>
            <a:pPr lvl="1"/>
            <a:r>
              <a:rPr lang="en-US" b="1" dirty="0" smtClean="0"/>
              <a:t>Stenberg 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b="1" dirty="0" err="1" smtClean="0"/>
              <a:t>Carhart</a:t>
            </a:r>
            <a:r>
              <a:rPr lang="en-US" b="1" dirty="0" smtClean="0"/>
              <a:t> (2000): depends on method used: dilation and extraction is not allowed. (question of “fetal pain</a:t>
            </a:r>
            <a:r>
              <a:rPr lang="en-US" b="1" dirty="0" smtClean="0">
                <a:sym typeface="Wingdings"/>
              </a:rPr>
              <a:t>)</a:t>
            </a:r>
            <a:endParaRPr lang="en-US" b="1" dirty="0" smtClean="0"/>
          </a:p>
          <a:p>
            <a:pPr lvl="1"/>
            <a:r>
              <a:rPr lang="en-US" b="1" dirty="0" smtClean="0"/>
              <a:t>Congress passes a law forbidding “partial birth” abortions (2003)</a:t>
            </a:r>
          </a:p>
          <a:p>
            <a:pPr lvl="1"/>
            <a:r>
              <a:rPr lang="en-US" b="1" dirty="0" smtClean="0"/>
              <a:t>Gonzalez </a:t>
            </a:r>
            <a:r>
              <a:rPr lang="en-US" b="1" dirty="0" err="1" smtClean="0"/>
              <a:t>v</a:t>
            </a:r>
            <a:r>
              <a:rPr lang="en-US" b="1" dirty="0" smtClean="0"/>
              <a:t> </a:t>
            </a:r>
            <a:r>
              <a:rPr lang="en-US" b="1" dirty="0" err="1" smtClean="0"/>
              <a:t>Carhart</a:t>
            </a:r>
            <a:r>
              <a:rPr lang="en-US" b="1" dirty="0" smtClean="0"/>
              <a:t> (2006) upholds Congressional ban.</a:t>
            </a:r>
          </a:p>
          <a:p>
            <a:pPr lvl="2"/>
            <a:r>
              <a:rPr lang="en-US" b="1" dirty="0" smtClean="0"/>
              <a:t>Procedure is not related to woman’s health. State can enforce substantive concerns for the fetus at all times providing they do not produce an undue burden on the woman.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Being human and being a person</a:t>
            </a:r>
          </a:p>
          <a:p>
            <a:r>
              <a:rPr lang="en-US" b="1" dirty="0" smtClean="0"/>
              <a:t>What in the society in which we live makes an unwanted child a problematic matter?</a:t>
            </a:r>
          </a:p>
          <a:p>
            <a:r>
              <a:rPr lang="en-US" b="1" dirty="0" smtClean="0"/>
              <a:t>What is free choice in the world in which we live?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Two types of laws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Constitutive</a:t>
            </a:r>
          </a:p>
          <a:p>
            <a:pPr lvl="1"/>
            <a:r>
              <a:rPr lang="en-US" sz="3200" b="1" dirty="0" smtClean="0"/>
              <a:t>Tempting analogy to chess</a:t>
            </a:r>
          </a:p>
          <a:p>
            <a:r>
              <a:rPr lang="en-US" b="1" dirty="0" smtClean="0"/>
              <a:t>Regulative</a:t>
            </a:r>
          </a:p>
          <a:p>
            <a:r>
              <a:rPr lang="en-US" b="1" dirty="0" smtClean="0"/>
              <a:t>The function of the Supreme Court</a:t>
            </a:r>
          </a:p>
          <a:p>
            <a:pPr lvl="1"/>
            <a:r>
              <a:rPr lang="en-US" sz="3200" b="1" dirty="0" smtClean="0"/>
              <a:t>Range of issues on the question of abortion for the public</a:t>
            </a:r>
            <a:endParaRPr lang="en-US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8674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Enovid</a:t>
            </a:r>
            <a:r>
              <a:rPr lang="en-US" sz="3200" dirty="0" smtClean="0"/>
              <a:t> – approved as contraceptive in 1960; in use for menstrual pains, 1958</a:t>
            </a:r>
            <a:endParaRPr lang="en-US" sz="3200" dirty="0"/>
          </a:p>
        </p:txBody>
      </p:sp>
      <p:pic>
        <p:nvPicPr>
          <p:cNvPr id="2054" name="Picture 6" descr="Brown Glass Bottl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9318" b="9318"/>
          <a:stretch>
            <a:fillRect/>
          </a:stretch>
        </p:blipFill>
        <p:spPr bwMode="auto">
          <a:xfrm>
            <a:off x="1905000" y="0"/>
            <a:ext cx="5011738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two cases as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Griswold v Connecticut (1965)</a:t>
            </a:r>
          </a:p>
          <a:p>
            <a:pPr lvl="1"/>
            <a:r>
              <a:rPr lang="en-US" b="1" dirty="0" smtClean="0"/>
              <a:t>[</a:t>
            </a:r>
            <a:r>
              <a:rPr lang="en-US" b="1" dirty="0" err="1" smtClean="0"/>
              <a:t>Cf</a:t>
            </a:r>
            <a:r>
              <a:rPr lang="en-US" b="1" dirty="0" smtClean="0"/>
              <a:t> Poe v </a:t>
            </a:r>
            <a:r>
              <a:rPr lang="en-US" b="1" dirty="0" err="1" smtClean="0"/>
              <a:t>Ullman</a:t>
            </a:r>
            <a:r>
              <a:rPr lang="en-US" b="1" dirty="0" smtClean="0"/>
              <a:t> (1961)\]</a:t>
            </a:r>
          </a:p>
          <a:p>
            <a:pPr lvl="1"/>
            <a:r>
              <a:rPr lang="en-US" b="1" dirty="0" smtClean="0"/>
              <a:t>Several lines of reasoning</a:t>
            </a:r>
          </a:p>
          <a:p>
            <a:pPr lvl="2"/>
            <a:r>
              <a:rPr lang="en-US" sz="2800" b="1" dirty="0" smtClean="0">
                <a:solidFill>
                  <a:srgbClr val="C00000"/>
                </a:solidFill>
              </a:rPr>
              <a:t>Douglas</a:t>
            </a:r>
            <a:r>
              <a:rPr lang="en-US" sz="2800" b="1" dirty="0" smtClean="0"/>
              <a:t> – relation of husband and wife *(and doctor) is private</a:t>
            </a:r>
          </a:p>
          <a:p>
            <a:pPr lvl="3"/>
            <a:r>
              <a:rPr lang="en-US" sz="2800" b="1" dirty="0" smtClean="0"/>
              <a:t>What is private?</a:t>
            </a:r>
          </a:p>
          <a:p>
            <a:pPr lvl="3"/>
            <a:r>
              <a:rPr lang="en-US" sz="2800" b="1" dirty="0" smtClean="0"/>
              <a:t>Idea of the penumbra</a:t>
            </a:r>
          </a:p>
          <a:p>
            <a:pPr lvl="3"/>
            <a:r>
              <a:rPr lang="en-US" sz="2800" b="1" dirty="0" smtClean="0"/>
              <a:t>Importance of the “sacred” (?) p.5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Goldberg</a:t>
            </a:r>
          </a:p>
          <a:p>
            <a:pPr lvl="1"/>
            <a:r>
              <a:rPr lang="en-US" b="1" dirty="0" smtClean="0"/>
              <a:t>It is a right</a:t>
            </a:r>
          </a:p>
          <a:p>
            <a:pPr lvl="2"/>
            <a:r>
              <a:rPr lang="en-US" sz="2800" b="1" dirty="0" smtClean="0"/>
              <a:t>What is a right?</a:t>
            </a:r>
          </a:p>
          <a:p>
            <a:pPr lvl="3"/>
            <a:r>
              <a:rPr lang="en-US" sz="2800" b="1" dirty="0" smtClean="0"/>
              <a:t>A “trump”?</a:t>
            </a:r>
          </a:p>
          <a:p>
            <a:r>
              <a:rPr lang="en-US" sz="2800" b="1" dirty="0" smtClean="0"/>
              <a:t>Harlan:</a:t>
            </a:r>
          </a:p>
          <a:p>
            <a:pPr lvl="1"/>
            <a:r>
              <a:rPr lang="en-US" b="1" dirty="0" smtClean="0"/>
              <a:t>It is due process</a:t>
            </a:r>
          </a:p>
          <a:p>
            <a:pPr lvl="2"/>
            <a:r>
              <a:rPr lang="en-US" sz="2800" b="1" dirty="0" smtClean="0"/>
              <a:t>Governmental interference?</a:t>
            </a:r>
          </a:p>
          <a:p>
            <a:r>
              <a:rPr lang="en-US" sz="2800" b="1" dirty="0" smtClean="0"/>
              <a:t>Black in dissent</a:t>
            </a:r>
          </a:p>
          <a:p>
            <a:pPr lvl="1"/>
            <a:r>
              <a:rPr lang="en-US" b="1" dirty="0" smtClean="0"/>
              <a:t>Who is to decide what rights really are</a:t>
            </a:r>
          </a:p>
          <a:p>
            <a:pPr lvl="2"/>
            <a:r>
              <a:rPr lang="en-US" sz="2800" b="1" dirty="0" err="1" smtClean="0"/>
              <a:t>Rochin</a:t>
            </a:r>
            <a:r>
              <a:rPr lang="en-US" sz="2800" b="1" dirty="0" smtClean="0"/>
              <a:t> v California</a:t>
            </a:r>
          </a:p>
          <a:p>
            <a:r>
              <a:rPr lang="en-US" sz="2800" b="1" dirty="0" smtClean="0"/>
              <a:t>Stewart: keep philosophy out -dissent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b="1" u="sng" dirty="0" smtClean="0"/>
              <a:t>Eisenstein v Baird </a:t>
            </a:r>
            <a:r>
              <a:rPr lang="en-US" b="1" dirty="0" smtClean="0"/>
              <a:t>(1971) extends this to unmarried persons</a:t>
            </a:r>
          </a:p>
          <a:p>
            <a:pPr lvl="1"/>
            <a:r>
              <a:rPr lang="en-US" b="1" dirty="0" smtClean="0"/>
              <a:t>What happens to the sanctity of marriage argument?</a:t>
            </a:r>
          </a:p>
          <a:p>
            <a:r>
              <a:rPr lang="en-US" b="1" u="sng" dirty="0" smtClean="0"/>
              <a:t>Roe v Wade </a:t>
            </a:r>
            <a:r>
              <a:rPr lang="en-US" b="1" smtClean="0"/>
              <a:t>(1971-3)</a:t>
            </a:r>
            <a:endParaRPr lang="en-US" b="1" dirty="0" smtClean="0"/>
          </a:p>
          <a:p>
            <a:pPr lvl="1"/>
            <a:r>
              <a:rPr lang="en-US" b="1" dirty="0" smtClean="0"/>
              <a:t>Roe had sued on 14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 and privacy penumbra grounds</a:t>
            </a:r>
          </a:p>
          <a:p>
            <a:pPr lvl="1"/>
            <a:r>
              <a:rPr lang="en-US" b="1" dirty="0" smtClean="0"/>
              <a:t>Blackmun</a:t>
            </a:r>
          </a:p>
          <a:p>
            <a:pPr lvl="2"/>
            <a:r>
              <a:rPr lang="en-US" b="1" dirty="0" smtClean="0"/>
              <a:t>Laws are recent</a:t>
            </a:r>
          </a:p>
          <a:p>
            <a:pPr lvl="2"/>
            <a:r>
              <a:rPr lang="en-US" b="1" dirty="0" smtClean="0"/>
              <a:t>Prohibition on what grounds?</a:t>
            </a:r>
          </a:p>
          <a:p>
            <a:pPr lvl="2"/>
            <a:r>
              <a:rPr lang="en-US" b="1" dirty="0" smtClean="0"/>
              <a:t>Right to privacy (even though not mentioned -59)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458200" cy="5867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Wade says state has right to protect prenatal life</a:t>
            </a:r>
          </a:p>
          <a:p>
            <a:r>
              <a:rPr lang="en-US" sz="2800" b="1" dirty="0" smtClean="0"/>
              <a:t>Blackmun:</a:t>
            </a:r>
          </a:p>
          <a:p>
            <a:pPr lvl="1"/>
            <a:r>
              <a:rPr lang="en-US" b="1" dirty="0" smtClean="0"/>
              <a:t>What is a person (69)</a:t>
            </a:r>
          </a:p>
          <a:p>
            <a:pPr lvl="2"/>
            <a:r>
              <a:rPr lang="en-US" sz="2800" b="1" dirty="0" smtClean="0"/>
              <a:t>Makes no distinction of person and human being</a:t>
            </a:r>
          </a:p>
          <a:p>
            <a:pPr lvl="2"/>
            <a:r>
              <a:rPr lang="en-US" sz="2800" b="1" dirty="0" smtClean="0"/>
              <a:t>But even supposing the fetus is a person…</a:t>
            </a:r>
          </a:p>
          <a:p>
            <a:pPr lvl="3"/>
            <a:r>
              <a:rPr lang="en-US" sz="2800" b="1" dirty="0" smtClean="0"/>
              <a:t>JJ. Thompson and the violinist</a:t>
            </a:r>
          </a:p>
          <a:p>
            <a:pPr lvl="1"/>
            <a:r>
              <a:rPr lang="en-US" b="1" dirty="0" smtClean="0"/>
              <a:t>What is life</a:t>
            </a:r>
          </a:p>
          <a:p>
            <a:pPr lvl="2"/>
            <a:r>
              <a:rPr lang="en-US" sz="2800" b="1" dirty="0" smtClean="0"/>
              <a:t>Precedents?</a:t>
            </a:r>
          </a:p>
          <a:p>
            <a:pPr lvl="1"/>
            <a:r>
              <a:rPr lang="en-US" b="1" dirty="0" smtClean="0"/>
              <a:t>Leads to three stages theory</a:t>
            </a:r>
            <a:endParaRPr lang="en-US" b="1" dirty="0"/>
          </a:p>
        </p:txBody>
      </p:sp>
      <p:pic>
        <p:nvPicPr>
          <p:cNvPr id="4" name="Picture 3" descr="225px-Justice_Blackmun_Offici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3886200"/>
            <a:ext cx="2057398" cy="26517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b="1" dirty="0" smtClean="0"/>
              <a:t>Basis of Blackmun’s decision:</a:t>
            </a:r>
          </a:p>
          <a:p>
            <a:pPr lvl="1"/>
            <a:r>
              <a:rPr lang="en-US" b="1" dirty="0" smtClean="0"/>
              <a:t>No one thinks that abortion is a BENEFIT of pregnancy.  That is no one has intercourse in order to have an abortion: Hence for those contemplating an abortion  there is suffering.</a:t>
            </a:r>
          </a:p>
          <a:p>
            <a:pPr lvl="1"/>
            <a:r>
              <a:rPr lang="en-US" b="1" dirty="0" smtClean="0"/>
              <a:t>Medical advances have resolved a number of issues.  (Note problems resting a decision on technology)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Webster v Reproductive Health Services (1989)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Court is split with multiple opinions</a:t>
            </a:r>
          </a:p>
          <a:p>
            <a:r>
              <a:rPr lang="en-US" sz="2800" b="1" dirty="0" smtClean="0"/>
              <a:t>Missouri Legislature had ruled that</a:t>
            </a:r>
          </a:p>
          <a:p>
            <a:pPr lvl="1"/>
            <a:r>
              <a:rPr lang="en-US" b="1" dirty="0" smtClean="0"/>
              <a:t>“Life of a human being begins at conception”</a:t>
            </a:r>
          </a:p>
          <a:p>
            <a:pPr lvl="1"/>
            <a:r>
              <a:rPr lang="en-US" b="1" dirty="0" smtClean="0"/>
              <a:t>Unborn children have protectable interests</a:t>
            </a:r>
          </a:p>
          <a:p>
            <a:pPr lvl="2"/>
            <a:r>
              <a:rPr lang="en-US" sz="2800" b="1" dirty="0" smtClean="0"/>
              <a:t>State employees were forbidden to perform abortions</a:t>
            </a:r>
          </a:p>
          <a:p>
            <a:pPr lvl="2"/>
            <a:r>
              <a:rPr lang="en-US" sz="2800" b="1" dirty="0" smtClean="0"/>
              <a:t>State laws should consider viability</a:t>
            </a:r>
          </a:p>
          <a:p>
            <a:pPr lvl="3"/>
            <a:r>
              <a:rPr lang="en-US" sz="2800" b="1" dirty="0" smtClean="0"/>
              <a:t>Roe is upheld</a:t>
            </a:r>
          </a:p>
          <a:p>
            <a:pPr lvl="3"/>
            <a:r>
              <a:rPr lang="en-US" sz="2800" b="1" dirty="0" smtClean="0"/>
              <a:t>Scalia says it should be overturned</a:t>
            </a:r>
          </a:p>
          <a:p>
            <a:pPr lvl="3"/>
            <a:r>
              <a:rPr lang="en-US" sz="2800" b="1" dirty="0" smtClean="0"/>
              <a:t>Violent and bitter dissent from Blackmun</a:t>
            </a:r>
            <a:endParaRPr lang="en-US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703</Words>
  <Application>Microsoft Macintosh PowerPoint</Application>
  <PresentationFormat>On-screen Show (4:3)</PresentationFormat>
  <Paragraphs>117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is a person? When is a person?</vt:lpstr>
      <vt:lpstr>Two types of laws</vt:lpstr>
      <vt:lpstr>Enovid – approved as contraceptive in 1960; in use for menstrual pains, 1958</vt:lpstr>
      <vt:lpstr>First two cases as basis</vt:lpstr>
      <vt:lpstr> </vt:lpstr>
      <vt:lpstr> </vt:lpstr>
      <vt:lpstr> </vt:lpstr>
      <vt:lpstr> </vt:lpstr>
      <vt:lpstr>Webster v Reproductive Health Services (1989)</vt:lpstr>
      <vt:lpstr>Slide 10</vt:lpstr>
      <vt:lpstr>Planned Parenthood v Casey (1992)</vt:lpstr>
      <vt:lpstr> </vt:lpstr>
      <vt:lpstr>Other related cases</vt:lpstr>
      <vt:lpstr>Some considerations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person? When is a person?</dc:title>
  <dc:creator>Tracy B Stong</dc:creator>
  <cp:lastModifiedBy>Tracy Strong</cp:lastModifiedBy>
  <cp:revision>9</cp:revision>
  <dcterms:created xsi:type="dcterms:W3CDTF">2014-05-07T17:39:58Z</dcterms:created>
  <dcterms:modified xsi:type="dcterms:W3CDTF">2014-05-07T18:52:21Z</dcterms:modified>
</cp:coreProperties>
</file>