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64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42F00-072E-457B-B4ED-783A19E336B0}" type="datetimeFigureOut">
              <a:rPr lang="en-US" smtClean="0"/>
              <a:pPr/>
              <a:t>4/27/14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5BCDD-3DB2-460E-9890-7E938F1A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5BCDD-3DB2-460E-9890-7E938F1A9C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5BCDD-3DB2-460E-9890-7E938F1A9C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5BCDD-3DB2-460E-9890-7E938F1A9C3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5BCDD-3DB2-460E-9890-7E938F1A9C3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5BCDD-3DB2-460E-9890-7E938F1A9C3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5BCDD-3DB2-460E-9890-7E938F1A9C3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4FE0-D541-4448-AEFF-23821320A3F5}" type="datetimeFigureOut">
              <a:rPr lang="en-US" smtClean="0"/>
              <a:pPr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98A-37FC-42CD-A193-B1F9829B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4FE0-D541-4448-AEFF-23821320A3F5}" type="datetimeFigureOut">
              <a:rPr lang="en-US" smtClean="0"/>
              <a:pPr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98A-37FC-42CD-A193-B1F9829B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4FE0-D541-4448-AEFF-23821320A3F5}" type="datetimeFigureOut">
              <a:rPr lang="en-US" smtClean="0"/>
              <a:pPr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98A-37FC-42CD-A193-B1F9829B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4FE0-D541-4448-AEFF-23821320A3F5}" type="datetimeFigureOut">
              <a:rPr lang="en-US" smtClean="0"/>
              <a:pPr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98A-37FC-42CD-A193-B1F9829B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4FE0-D541-4448-AEFF-23821320A3F5}" type="datetimeFigureOut">
              <a:rPr lang="en-US" smtClean="0"/>
              <a:pPr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98A-37FC-42CD-A193-B1F9829B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4FE0-D541-4448-AEFF-23821320A3F5}" type="datetimeFigureOut">
              <a:rPr lang="en-US" smtClean="0"/>
              <a:pPr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98A-37FC-42CD-A193-B1F9829B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4FE0-D541-4448-AEFF-23821320A3F5}" type="datetimeFigureOut">
              <a:rPr lang="en-US" smtClean="0"/>
              <a:pPr/>
              <a:t>4/27/14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98A-37FC-42CD-A193-B1F9829B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4FE0-D541-4448-AEFF-23821320A3F5}" type="datetimeFigureOut">
              <a:rPr lang="en-US" smtClean="0"/>
              <a:pPr/>
              <a:t>4/27/14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98A-37FC-42CD-A193-B1F9829B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4FE0-D541-4448-AEFF-23821320A3F5}" type="datetimeFigureOut">
              <a:rPr lang="en-US" smtClean="0"/>
              <a:pPr/>
              <a:t>4/27/14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98A-37FC-42CD-A193-B1F9829B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4FE0-D541-4448-AEFF-23821320A3F5}" type="datetimeFigureOut">
              <a:rPr lang="en-US" smtClean="0"/>
              <a:pPr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98A-37FC-42CD-A193-B1F9829B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4FE0-D541-4448-AEFF-23821320A3F5}" type="datetimeFigureOut">
              <a:rPr lang="en-US" smtClean="0"/>
              <a:pPr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98A-37FC-42CD-A193-B1F9829B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E4FE0-D541-4448-AEFF-23821320A3F5}" type="datetimeFigureOut">
              <a:rPr lang="en-US" smtClean="0"/>
              <a:pPr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9D98A-37FC-42CD-A193-B1F9829B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Hanna F.  Pitkin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848600" cy="36576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Hanna Pitk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2667000"/>
            <a:ext cx="1949109" cy="2468880"/>
          </a:xfrm>
          <a:prstGeom prst="rect">
            <a:avLst/>
          </a:prstGeom>
        </p:spPr>
      </p:pic>
      <p:pic>
        <p:nvPicPr>
          <p:cNvPr id="5" name="Picture 4" descr="con re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2286000"/>
            <a:ext cx="1712595" cy="2651760"/>
          </a:xfrm>
          <a:prstGeom prst="rect">
            <a:avLst/>
          </a:prstGeom>
        </p:spPr>
      </p:pic>
      <p:pic>
        <p:nvPicPr>
          <p:cNvPr id="6" name="Picture 5" descr="l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77000" y="2438400"/>
            <a:ext cx="1687030" cy="25603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Hanna F. Pitkin:  OBLIGATION AND CONSENT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pPr lvl="0"/>
            <a:r>
              <a:rPr lang="en-US" b="1" dirty="0"/>
              <a:t>Consent Theory: sources</a:t>
            </a:r>
            <a:endParaRPr lang="en-US" sz="2400" dirty="0"/>
          </a:p>
          <a:p>
            <a:pPr lvl="2"/>
            <a:r>
              <a:rPr lang="en-US" b="1" dirty="0"/>
              <a:t>God, Hobbes, Locke, Rawls</a:t>
            </a:r>
            <a:endParaRPr lang="en-US" sz="1800" dirty="0"/>
          </a:p>
          <a:p>
            <a:pPr lvl="0"/>
            <a:r>
              <a:rPr lang="en-US" b="1" dirty="0"/>
              <a:t>Pitkin and the doctrine of “hypothetical consent</a:t>
            </a:r>
            <a:endParaRPr lang="en-US" sz="2400" dirty="0"/>
          </a:p>
          <a:p>
            <a:pPr lvl="2"/>
            <a:r>
              <a:rPr lang="en-US" b="1" dirty="0"/>
              <a:t>Methodology	</a:t>
            </a:r>
            <a:endParaRPr lang="en-US" b="1" dirty="0" smtClean="0"/>
          </a:p>
          <a:p>
            <a:pPr lvl="3"/>
            <a:r>
              <a:rPr lang="en-US" sz="1400" b="1" dirty="0" smtClean="0"/>
              <a:t>What “people really do”</a:t>
            </a:r>
            <a:endParaRPr lang="en-US" sz="1400" dirty="0"/>
          </a:p>
          <a:p>
            <a:pPr lvl="2"/>
            <a:r>
              <a:rPr lang="en-US" b="1" dirty="0"/>
              <a:t>Socrates and the Nazi official</a:t>
            </a:r>
            <a:endParaRPr lang="en-US" sz="1800" dirty="0"/>
          </a:p>
          <a:p>
            <a:pPr lvl="3"/>
            <a:r>
              <a:rPr lang="en-US" b="1" dirty="0"/>
              <a:t>procedural and substantive </a:t>
            </a:r>
            <a:r>
              <a:rPr lang="en-US" b="1" dirty="0" smtClean="0"/>
              <a:t>criteria</a:t>
            </a:r>
          </a:p>
          <a:p>
            <a:pPr lvl="3"/>
            <a:r>
              <a:rPr lang="en-US" sz="1600" b="1" dirty="0" smtClean="0"/>
              <a:t>What are real choices?</a:t>
            </a:r>
            <a:endParaRPr lang="en-US" sz="1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use of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en-US" b="1" dirty="0" smtClean="0"/>
              <a:t>important that there are lots of different cases</a:t>
            </a:r>
          </a:p>
          <a:p>
            <a:pPr lvl="1" hangingPunct="0"/>
            <a:r>
              <a:rPr lang="en-US" b="1" dirty="0" smtClean="0"/>
              <a:t>who thinks of consent</a:t>
            </a:r>
            <a:endParaRPr lang="en-US" b="1" i="1" dirty="0" smtClean="0"/>
          </a:p>
          <a:p>
            <a:pPr lvl="2" hangingPunct="0"/>
            <a:r>
              <a:rPr lang="en-US" dirty="0" smtClean="0"/>
              <a:t>not the blacks, the civil disobedient</a:t>
            </a:r>
          </a:p>
          <a:p>
            <a:pPr lvl="2" hangingPunct="0"/>
            <a:r>
              <a:rPr lang="en-US" dirty="0" smtClean="0"/>
              <a:t>but Socrates and the official</a:t>
            </a:r>
          </a:p>
          <a:p>
            <a:pPr lvl="3" hangingPunct="0"/>
            <a:r>
              <a:rPr lang="en-US" dirty="0" smtClean="0"/>
              <a:t>but the official gives us pause about resting things on consent</a:t>
            </a:r>
            <a:endParaRPr lang="en-US" i="1" dirty="0" smtClean="0"/>
          </a:p>
          <a:p>
            <a:pPr hangingPunct="0"/>
            <a:r>
              <a:rPr lang="en-US" b="1" dirty="0" smtClean="0"/>
              <a:t>Socrates:  here he accepts his obligation to remain but he as also disobeyed:  how does he know to what he has consented</a:t>
            </a:r>
            <a:endParaRPr lang="en-US" b="1" i="1" dirty="0" smtClean="0"/>
          </a:p>
          <a:p>
            <a:pPr lvl="1" hangingPunct="0"/>
            <a:r>
              <a:rPr lang="en-US" dirty="0" smtClean="0"/>
              <a:t>Cannot be tacit (how would we know) 19</a:t>
            </a:r>
          </a:p>
          <a:p>
            <a:pPr lvl="1" hangingPunct="0"/>
            <a:r>
              <a:rPr lang="en-US" dirty="0" smtClean="0"/>
              <a:t>this cannot be a matter of what the majority thinks (but what the majority thinks a matter to consider</a:t>
            </a:r>
          </a:p>
          <a:p>
            <a:pPr lvl="2" hangingPunct="0"/>
            <a:r>
              <a:rPr lang="en-US" dirty="0" smtClean="0"/>
              <a:t>although this can be evidence (20)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assess a government?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en-US" b="1" dirty="0" smtClean="0"/>
              <a:t>Two forms for assessing government</a:t>
            </a:r>
            <a:endParaRPr lang="en-US" b="1" i="1" dirty="0" smtClean="0"/>
          </a:p>
          <a:p>
            <a:pPr lvl="1" hangingPunct="0"/>
            <a:r>
              <a:rPr lang="en-US" dirty="0" smtClean="0"/>
              <a:t>procedural (rules followed) </a:t>
            </a:r>
          </a:p>
          <a:p>
            <a:pPr lvl="1" hangingPunct="0"/>
            <a:r>
              <a:rPr lang="en-US" dirty="0" smtClean="0"/>
              <a:t>substantive (people well treated)</a:t>
            </a:r>
          </a:p>
          <a:p>
            <a:pPr lvl="2" hangingPunct="0"/>
            <a:r>
              <a:rPr lang="en-US" dirty="0" smtClean="0"/>
              <a:t>BUT: p 44</a:t>
            </a:r>
            <a:endParaRPr lang="en-US" i="1" dirty="0" smtClean="0"/>
          </a:p>
          <a:p>
            <a:pPr hangingPunct="0"/>
            <a:r>
              <a:rPr lang="en-US" b="1" dirty="0" smtClean="0"/>
              <a:t>idea of the </a:t>
            </a:r>
            <a:r>
              <a:rPr lang="en-US" b="1" i="1" u="sng" dirty="0" smtClean="0"/>
              <a:t>grammar</a:t>
            </a:r>
            <a:r>
              <a:rPr lang="en-US" b="1" dirty="0" smtClean="0"/>
              <a:t> of the word ‘obligation’</a:t>
            </a:r>
          </a:p>
          <a:p>
            <a:pPr lvl="1" hangingPunct="0"/>
            <a:r>
              <a:rPr lang="en-US" b="1" dirty="0" smtClean="0"/>
              <a:t>suppose I ask why are you ever obliged to obey even legitimate authority --- traditional consent theory takes this for granted: confuses the self assumption of contract with the self assumption of obligation (23)</a:t>
            </a:r>
          </a:p>
          <a:p>
            <a:pPr hangingPunct="0"/>
            <a:endParaRPr lang="en-US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RAWLS and STANLEY CAVELL</a:t>
            </a:r>
            <a:endParaRPr lang="en-US" dirty="0"/>
          </a:p>
        </p:txBody>
      </p:sp>
      <p:pic>
        <p:nvPicPr>
          <p:cNvPr id="4" name="Content Placeholder 3" descr="cavel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486400" y="3124200"/>
            <a:ext cx="3165517" cy="2103120"/>
          </a:xfrm>
        </p:spPr>
      </p:pic>
      <p:pic>
        <p:nvPicPr>
          <p:cNvPr id="5" name="Picture 4" descr="imgJohn Rawl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1676400"/>
            <a:ext cx="4200525" cy="42862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The “grammar” of consent</a:t>
            </a:r>
            <a:endParaRPr lang="en-US" sz="2400" dirty="0" smtClean="0"/>
          </a:p>
          <a:p>
            <a:pPr lvl="2"/>
            <a:r>
              <a:rPr lang="en-US" b="1" dirty="0" smtClean="0"/>
              <a:t>The case of promising</a:t>
            </a:r>
            <a:endParaRPr lang="en-US" sz="1800" dirty="0" smtClean="0"/>
          </a:p>
          <a:p>
            <a:pPr lvl="2"/>
            <a:r>
              <a:rPr lang="en-US" b="1" dirty="0" smtClean="0"/>
              <a:t>The place of promising: Rawls and Cavell</a:t>
            </a:r>
            <a:endParaRPr lang="en-US" sz="1800" dirty="0" smtClean="0"/>
          </a:p>
          <a:p>
            <a:pPr lvl="2"/>
            <a:r>
              <a:rPr lang="en-US" b="1" dirty="0" smtClean="0"/>
              <a:t>Deontology </a:t>
            </a:r>
          </a:p>
          <a:p>
            <a:pPr lvl="3"/>
            <a:r>
              <a:rPr lang="en-US" b="1" dirty="0" smtClean="0"/>
              <a:t>Right intentions </a:t>
            </a:r>
          </a:p>
          <a:p>
            <a:pPr lvl="2"/>
            <a:r>
              <a:rPr lang="en-US" b="1" dirty="0" smtClean="0"/>
              <a:t>Teleology</a:t>
            </a:r>
          </a:p>
          <a:p>
            <a:pPr lvl="3"/>
            <a:r>
              <a:rPr lang="en-US" sz="1400" b="1" dirty="0" smtClean="0"/>
              <a:t>What is a duty to do</a:t>
            </a:r>
            <a:endParaRPr lang="en-US" sz="1400" dirty="0" smtClean="0"/>
          </a:p>
          <a:p>
            <a:pPr lvl="0"/>
            <a:r>
              <a:rPr lang="en-US" b="1" dirty="0" smtClean="0"/>
              <a:t>“We” and our obligations</a:t>
            </a:r>
            <a:endParaRPr lang="en-US" sz="2400" dirty="0" smtClean="0"/>
          </a:p>
          <a:p>
            <a:pPr lvl="2"/>
            <a:r>
              <a:rPr lang="en-US" b="1" dirty="0" smtClean="0"/>
              <a:t>who is to say?</a:t>
            </a:r>
            <a:endParaRPr lang="en-US" sz="1800" dirty="0" smtClean="0"/>
          </a:p>
          <a:p>
            <a:pPr lvl="2"/>
            <a:r>
              <a:rPr lang="en-US" b="1" dirty="0" smtClean="0"/>
              <a:t> 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285</Words>
  <Application>Microsoft Macintosh PowerPoint</Application>
  <PresentationFormat>On-screen Show (4:3)</PresentationFormat>
  <Paragraphs>47</Paragraphs>
  <Slides>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Hanna F.  Pitkin</vt:lpstr>
      <vt:lpstr> Hanna F. Pitkin:  OBLIGATION AND CONSENT </vt:lpstr>
      <vt:lpstr>The use of examples</vt:lpstr>
      <vt:lpstr>How do we assess a government?</vt:lpstr>
      <vt:lpstr>JOHN RAWLS and STANLEY CAVELL</vt:lpstr>
      <vt:lpstr> 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Hanna F.  Pitkin</dc:title>
  <dc:creator>Tracy B Stong</dc:creator>
  <cp:lastModifiedBy>Tracy Strong</cp:lastModifiedBy>
  <cp:revision>5</cp:revision>
  <dcterms:created xsi:type="dcterms:W3CDTF">2014-04-27T23:27:18Z</dcterms:created>
  <dcterms:modified xsi:type="dcterms:W3CDTF">2014-04-27T23:29:02Z</dcterms:modified>
</cp:coreProperties>
</file>