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12"/>
  </p:notesMasterIdLst>
  <p:sldIdLst>
    <p:sldId id="256" r:id="rId2"/>
    <p:sldId id="261" r:id="rId3"/>
    <p:sldId id="257" r:id="rId4"/>
    <p:sldId id="267" r:id="rId5"/>
    <p:sldId id="262" r:id="rId6"/>
    <p:sldId id="263" r:id="rId7"/>
    <p:sldId id="264" r:id="rId8"/>
    <p:sldId id="265" r:id="rId9"/>
    <p:sldId id="266" r:id="rId10"/>
    <p:sldId id="26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34580" autoAdjust="0"/>
    <p:restoredTop sz="86410" autoAdjust="0"/>
  </p:normalViewPr>
  <p:slideViewPr>
    <p:cSldViewPr>
      <p:cViewPr varScale="1">
        <p:scale>
          <a:sx n="114" d="100"/>
          <a:sy n="114" d="100"/>
        </p:scale>
        <p:origin x="-112" y="-4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CF9D81-593A-4CB9-A980-8D5C40DF513E}" type="datetimeFigureOut">
              <a:rPr lang="en-US" smtClean="0"/>
              <a:pPr/>
              <a:t>5/14/14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9F57E3-75FC-41A9-A2DE-8624E9710863}"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9567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F57E3-75FC-41A9-A2DE-8624E971086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F57E3-75FC-41A9-A2DE-8624E9710863}"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F57E3-75FC-41A9-A2DE-8624E9710863}"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F57E3-75FC-41A9-A2DE-8624E9710863}"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F57E3-75FC-41A9-A2DE-8624E971086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F57E3-75FC-41A9-A2DE-8624E971086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F57E3-75FC-41A9-A2DE-8624E971086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F57E3-75FC-41A9-A2DE-8624E9710863}"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F57E3-75FC-41A9-A2DE-8624E971086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F57E3-75FC-41A9-A2DE-8624E971086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250ADB-4FC3-43D5-9BDF-C0B778A044A3}" type="datetimeFigureOut">
              <a:rPr lang="en-US" smtClean="0"/>
              <a:pPr/>
              <a:t>5/14/14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B8CA7-78FC-4E38-86F6-778F99824EE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250ADB-4FC3-43D5-9BDF-C0B778A044A3}" type="datetimeFigureOut">
              <a:rPr lang="en-US" smtClean="0"/>
              <a:pPr/>
              <a:t>5/14/14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B8CA7-78FC-4E38-86F6-778F99824E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250ADB-4FC3-43D5-9BDF-C0B778A044A3}" type="datetimeFigureOut">
              <a:rPr lang="en-US" smtClean="0"/>
              <a:pPr/>
              <a:t>5/14/14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B8CA7-78FC-4E38-86F6-778F99824E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250ADB-4FC3-43D5-9BDF-C0B778A044A3}" type="datetimeFigureOut">
              <a:rPr lang="en-US" smtClean="0"/>
              <a:pPr/>
              <a:t>5/14/14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B8CA7-78FC-4E38-86F6-778F99824E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250ADB-4FC3-43D5-9BDF-C0B778A044A3}" type="datetimeFigureOut">
              <a:rPr lang="en-US" smtClean="0"/>
              <a:pPr/>
              <a:t>5/14/14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B8CA7-78FC-4E38-86F6-778F99824EE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250ADB-4FC3-43D5-9BDF-C0B778A044A3}" type="datetimeFigureOut">
              <a:rPr lang="en-US" smtClean="0"/>
              <a:pPr/>
              <a:t>5/14/14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FB8CA7-78FC-4E38-86F6-778F99824E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250ADB-4FC3-43D5-9BDF-C0B778A044A3}" type="datetimeFigureOut">
              <a:rPr lang="en-US" smtClean="0"/>
              <a:pPr/>
              <a:t>5/14/14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FB8CA7-78FC-4E38-86F6-778F99824EE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250ADB-4FC3-43D5-9BDF-C0B778A044A3}" type="datetimeFigureOut">
              <a:rPr lang="en-US" smtClean="0"/>
              <a:pPr/>
              <a:t>5/14/14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FB8CA7-78FC-4E38-86F6-778F99824E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250ADB-4FC3-43D5-9BDF-C0B778A044A3}" type="datetimeFigureOut">
              <a:rPr lang="en-US" smtClean="0"/>
              <a:pPr/>
              <a:t>5/14/14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FB8CA7-78FC-4E38-86F6-778F99824E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250ADB-4FC3-43D5-9BDF-C0B778A044A3}" type="datetimeFigureOut">
              <a:rPr lang="en-US" smtClean="0"/>
              <a:pPr/>
              <a:t>5/14/14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FB8CA7-78FC-4E38-86F6-778F99824E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250ADB-4FC3-43D5-9BDF-C0B778A044A3}" type="datetimeFigureOut">
              <a:rPr lang="en-US" smtClean="0"/>
              <a:pPr/>
              <a:t>5/14/14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FB8CA7-78FC-4E38-86F6-778F99824EE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250ADB-4FC3-43D5-9BDF-C0B778A044A3}" type="datetimeFigureOut">
              <a:rPr lang="en-US" smtClean="0"/>
              <a:pPr/>
              <a:t>5/14/14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FB8CA7-78FC-4E38-86F6-778F99824E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6" Type="http://schemas.openxmlformats.org/officeDocument/2006/relationships/image" Target="../media/image6.jpeg"/><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John Stuart Mill</a:t>
            </a:r>
            <a:endParaRPr lang="en-US" dirty="0"/>
          </a:p>
        </p:txBody>
      </p:sp>
      <p:sp>
        <p:nvSpPr>
          <p:cNvPr id="3" name="Subtitle 2"/>
          <p:cNvSpPr>
            <a:spLocks noGrp="1"/>
          </p:cNvSpPr>
          <p:nvPr>
            <p:ph type="subTitle" idx="1"/>
          </p:nvPr>
        </p:nvSpPr>
        <p:spPr/>
        <p:txBody>
          <a:bodyPr>
            <a:normAutofit fontScale="92500" lnSpcReduction="20000"/>
          </a:bodyPr>
          <a:lstStyle/>
          <a:p>
            <a:r>
              <a:rPr lang="en-US" b="1" dirty="0" smtClean="0">
                <a:solidFill>
                  <a:schemeClr val="bg2">
                    <a:lumMod val="25000"/>
                  </a:schemeClr>
                </a:solidFill>
              </a:rPr>
              <a:t>1806-1873</a:t>
            </a:r>
          </a:p>
          <a:p>
            <a:r>
              <a:rPr lang="en-US" b="1" dirty="0" smtClean="0">
                <a:solidFill>
                  <a:schemeClr val="bg2">
                    <a:lumMod val="25000"/>
                  </a:schemeClr>
                </a:solidFill>
              </a:rPr>
              <a:t>James Mill: 1773-1836 (father)</a:t>
            </a:r>
          </a:p>
          <a:p>
            <a:r>
              <a:rPr lang="en-US" b="1" dirty="0" smtClean="0">
                <a:solidFill>
                  <a:schemeClr val="bg2">
                    <a:lumMod val="25000"/>
                  </a:schemeClr>
                </a:solidFill>
              </a:rPr>
              <a:t>Bertrand Russell: 1872-1970 (JSM’ </a:t>
            </a:r>
            <a:r>
              <a:rPr lang="en-US" b="1" smtClean="0">
                <a:solidFill>
                  <a:schemeClr val="bg2">
                    <a:lumMod val="25000"/>
                  </a:schemeClr>
                </a:solidFill>
              </a:rPr>
              <a:t>s godson)</a:t>
            </a:r>
            <a:endParaRPr lang="en-US" b="1" dirty="0" smtClean="0">
              <a:solidFill>
                <a:schemeClr val="bg2">
                  <a:lumMod val="25000"/>
                </a:schemeClr>
              </a:solidFill>
            </a:endParaRPr>
          </a:p>
          <a:p>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sp>
        <p:nvSpPr>
          <p:cNvPr id="3" name="Content Placeholder 2"/>
          <p:cNvSpPr>
            <a:spLocks noGrp="1"/>
          </p:cNvSpPr>
          <p:nvPr>
            <p:ph idx="1"/>
          </p:nvPr>
        </p:nvSpPr>
        <p:spPr>
          <a:xfrm>
            <a:off x="457200" y="838200"/>
            <a:ext cx="8229600" cy="5287963"/>
          </a:xfrm>
        </p:spPr>
        <p:txBody>
          <a:bodyPr>
            <a:normAutofit lnSpcReduction="10000"/>
          </a:bodyPr>
          <a:lstStyle/>
          <a:p>
            <a:r>
              <a:rPr lang="en-US" b="1" i="1" dirty="0"/>
              <a:t>“man as a progressive social being’</a:t>
            </a:r>
          </a:p>
          <a:p>
            <a:r>
              <a:rPr lang="en-US" b="1" dirty="0"/>
              <a:t>`NOT A QUESTION OF SUBSTANCE</a:t>
            </a:r>
          </a:p>
          <a:p>
            <a:pPr lvl="1"/>
            <a:r>
              <a:rPr lang="en-US" b="1" dirty="0"/>
              <a:t>this means in the end being </a:t>
            </a:r>
            <a:r>
              <a:rPr lang="en-US" b="1" dirty="0" smtClean="0"/>
              <a:t>open ended</a:t>
            </a:r>
            <a:endParaRPr lang="en-US" b="1" dirty="0"/>
          </a:p>
          <a:p>
            <a:r>
              <a:rPr lang="en-US" b="1" i="1" dirty="0" smtClean="0"/>
              <a:t>Autobiography </a:t>
            </a:r>
            <a:r>
              <a:rPr lang="en-US" b="1" i="1" dirty="0"/>
              <a:t>V:</a:t>
            </a:r>
            <a:r>
              <a:rPr lang="en-US" b="1" dirty="0"/>
              <a:t>  </a:t>
            </a:r>
          </a:p>
          <a:p>
            <a:pPr lvl="2"/>
            <a:r>
              <a:rPr lang="en-US" b="1" dirty="0"/>
              <a:t>If I am asked, what system of political philosophy I substituted for that which, as a philosophy, I had abandoned, I answer, no system: only a conviction that the true system was something much more complex and many-sided than I had previously had any idea of, and that its office was to supply, not a set of model institutions, but principles from which the institutions suitable to any given circumstances might be deduced.</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endParaRPr lang="en-US" dirty="0"/>
          </a:p>
        </p:txBody>
      </p:sp>
      <p:pic>
        <p:nvPicPr>
          <p:cNvPr id="4" name="Content Placeholder 3" descr="mill.jpg"/>
          <p:cNvPicPr>
            <a:picLocks noGrp="1" noChangeAspect="1"/>
          </p:cNvPicPr>
          <p:nvPr>
            <p:ph idx="1"/>
          </p:nvPr>
        </p:nvPicPr>
        <p:blipFill>
          <a:blip r:embed="rId3" cstate="print"/>
          <a:stretch>
            <a:fillRect/>
          </a:stretch>
        </p:blipFill>
        <p:spPr>
          <a:xfrm>
            <a:off x="4876800" y="1447800"/>
            <a:ext cx="3929798" cy="5120640"/>
          </a:xfrm>
        </p:spPr>
      </p:pic>
      <p:pic>
        <p:nvPicPr>
          <p:cNvPr id="18434" name="Picture 2" descr="http://t3.gstatic.com/images?q=tbn:eV-_VbB3rFPbLM:http://www.cwrl.utexas.edu/~ulrich/RHE309/vicfembios/images/jsmillhelentaylor.jpg"/>
          <p:cNvPicPr>
            <a:picLocks noChangeAspect="1" noChangeArrowheads="1"/>
          </p:cNvPicPr>
          <p:nvPr/>
        </p:nvPicPr>
        <p:blipFill>
          <a:blip r:embed="rId4" cstate="print"/>
          <a:srcRect/>
          <a:stretch>
            <a:fillRect/>
          </a:stretch>
        </p:blipFill>
        <p:spPr bwMode="auto">
          <a:xfrm>
            <a:off x="1524000" y="1752600"/>
            <a:ext cx="2693587" cy="347472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609600" y="838200"/>
            <a:ext cx="8229600" cy="5562600"/>
          </a:xfrm>
        </p:spPr>
        <p:txBody>
          <a:bodyPr>
            <a:normAutofit fontScale="55000" lnSpcReduction="20000"/>
          </a:bodyPr>
          <a:lstStyle/>
          <a:p>
            <a:pPr>
              <a:buNone/>
            </a:pPr>
            <a:endParaRPr lang="en-US" b="1" dirty="0"/>
          </a:p>
          <a:p>
            <a:r>
              <a:rPr lang="fr-FR" sz="3800" b="1" dirty="0" err="1"/>
              <a:t>Biography</a:t>
            </a:r>
            <a:endParaRPr lang="en-US" sz="3800" b="1" dirty="0"/>
          </a:p>
          <a:p>
            <a:pPr lvl="1"/>
            <a:r>
              <a:rPr lang="en-US" sz="3800" b="1" i="1" dirty="0"/>
              <a:t>Education at home ; IQ ;Harriet Taylor (married in 1851) ; ; Parliament (women’s suffrage ; working class interest ; land reform in Ireland)</a:t>
            </a:r>
          </a:p>
          <a:p>
            <a:r>
              <a:rPr lang="fr-FR" sz="3800" b="1" dirty="0" err="1"/>
              <a:t>Utilitarianism</a:t>
            </a:r>
            <a:endParaRPr lang="en-US" sz="3800" b="1" dirty="0"/>
          </a:p>
          <a:p>
            <a:pPr lvl="1"/>
            <a:r>
              <a:rPr lang="fr-FR" sz="3800" b="1" i="1" dirty="0" err="1"/>
              <a:t>Act</a:t>
            </a:r>
            <a:endParaRPr lang="en-US" sz="3800" b="1" i="1" dirty="0"/>
          </a:p>
          <a:p>
            <a:pPr lvl="1"/>
            <a:r>
              <a:rPr lang="fr-FR" sz="3800" b="1" i="1" dirty="0" err="1"/>
              <a:t>Rule</a:t>
            </a:r>
            <a:endParaRPr lang="en-US" sz="3800" b="1" i="1" dirty="0"/>
          </a:p>
          <a:p>
            <a:r>
              <a:rPr lang="fr-FR" sz="3800" b="1" dirty="0"/>
              <a:t>Mill </a:t>
            </a:r>
            <a:r>
              <a:rPr lang="fr-FR" sz="3800" b="1" dirty="0" err="1"/>
              <a:t>principle</a:t>
            </a:r>
            <a:r>
              <a:rPr lang="fr-FR" sz="3800" b="1" dirty="0"/>
              <a:t> of liberty</a:t>
            </a:r>
            <a:endParaRPr lang="en-US" sz="3800" b="1" dirty="0"/>
          </a:p>
          <a:p>
            <a:pPr lvl="1"/>
            <a:r>
              <a:rPr lang="en-US" sz="3800" b="1" i="1" dirty="0" smtClean="0"/>
              <a:t>“That </a:t>
            </a:r>
            <a:r>
              <a:rPr lang="en-US" sz="3800" b="1" i="1" dirty="0"/>
              <a:t>principle is, that the sole end for which mankind are warranted, individually or collectively, in interfering with the liberty of action of any of their number, is self-protection. That the only purpose for which power can be rightfully exercised over any member of a civilized community, against his will, is to prevent harm to others. His own good, either physical or moral, is not a sufficient warrant. He cannot rightfully be compelled to do or forbear because it will be better for him to do so, because it will make him happier, because, in the opinions of others, to do so would be wise, or even right.  …” OL part I</a:t>
            </a:r>
          </a:p>
          <a:p>
            <a:endParaRPr lang="en-US"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5842" name="Picture 2" descr="http://www.cwrl.utexas.edu/~ulrich/RHE309/vicfembios/images/jsmillspeech.jpg"/>
          <p:cNvPicPr>
            <a:picLocks noChangeAspect="1" noChangeArrowheads="1"/>
          </p:cNvPicPr>
          <p:nvPr/>
        </p:nvPicPr>
        <p:blipFill>
          <a:blip r:embed="rId3" cstate="print">
            <a:lum bright="-24000" contrast="29000"/>
          </a:blip>
          <a:srcRect/>
          <a:stretch>
            <a:fillRect/>
          </a:stretch>
        </p:blipFill>
        <p:spPr bwMode="auto">
          <a:xfrm>
            <a:off x="304800" y="1066800"/>
            <a:ext cx="3577747" cy="5120640"/>
          </a:xfrm>
          <a:prstGeom prst="rect">
            <a:avLst/>
          </a:prstGeom>
          <a:noFill/>
        </p:spPr>
      </p:pic>
      <p:pic>
        <p:nvPicPr>
          <p:cNvPr id="35844" name="Picture 4" descr="See full size image"/>
          <p:cNvPicPr>
            <a:picLocks noChangeAspect="1" noChangeArrowheads="1"/>
          </p:cNvPicPr>
          <p:nvPr/>
        </p:nvPicPr>
        <p:blipFill>
          <a:blip r:embed="rId4" cstate="print"/>
          <a:srcRect/>
          <a:stretch>
            <a:fillRect/>
          </a:stretch>
        </p:blipFill>
        <p:spPr bwMode="auto">
          <a:xfrm>
            <a:off x="4572000" y="457200"/>
            <a:ext cx="3188755" cy="2560320"/>
          </a:xfrm>
          <a:prstGeom prst="rect">
            <a:avLst/>
          </a:prstGeom>
          <a:noFill/>
        </p:spPr>
      </p:pic>
      <p:pic>
        <p:nvPicPr>
          <p:cNvPr id="35846" name="Picture 6" descr="See full size image"/>
          <p:cNvPicPr>
            <a:picLocks noChangeAspect="1" noChangeArrowheads="1"/>
          </p:cNvPicPr>
          <p:nvPr/>
        </p:nvPicPr>
        <p:blipFill>
          <a:blip r:embed="rId5" cstate="print">
            <a:lum bright="-9000" contrast="35000"/>
          </a:blip>
          <a:srcRect/>
          <a:stretch>
            <a:fillRect/>
          </a:stretch>
        </p:blipFill>
        <p:spPr bwMode="auto">
          <a:xfrm>
            <a:off x="4191000" y="3200400"/>
            <a:ext cx="1610528" cy="2560320"/>
          </a:xfrm>
          <a:prstGeom prst="rect">
            <a:avLst/>
          </a:prstGeom>
          <a:noFill/>
        </p:spPr>
      </p:pic>
      <p:pic>
        <p:nvPicPr>
          <p:cNvPr id="35848" name="Picture 8" descr="http://t1.gstatic.com/images?q=tbn:h25Zg5zz6SqqNM:http://www.prometheusbooks.com/images/politicaleconomy.jpg"/>
          <p:cNvPicPr>
            <a:picLocks noChangeAspect="1" noChangeArrowheads="1"/>
          </p:cNvPicPr>
          <p:nvPr/>
        </p:nvPicPr>
        <p:blipFill>
          <a:blip r:embed="rId6" cstate="print"/>
          <a:srcRect/>
          <a:stretch>
            <a:fillRect/>
          </a:stretch>
        </p:blipFill>
        <p:spPr bwMode="auto">
          <a:xfrm>
            <a:off x="6781800" y="3429000"/>
            <a:ext cx="1922449" cy="301752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Liberty</a:t>
            </a:r>
            <a:endParaRPr lang="en-US" dirty="0"/>
          </a:p>
        </p:txBody>
      </p:sp>
      <p:sp>
        <p:nvSpPr>
          <p:cNvPr id="3" name="Content Placeholder 2"/>
          <p:cNvSpPr>
            <a:spLocks noGrp="1"/>
          </p:cNvSpPr>
          <p:nvPr>
            <p:ph idx="1"/>
          </p:nvPr>
        </p:nvSpPr>
        <p:spPr/>
        <p:txBody>
          <a:bodyPr/>
          <a:lstStyle/>
          <a:p>
            <a:r>
              <a:rPr lang="en-US" b="1" dirty="0" smtClean="0"/>
              <a:t>Chapter One</a:t>
            </a:r>
          </a:p>
          <a:p>
            <a:pPr lvl="1"/>
            <a:r>
              <a:rPr lang="en-US" b="1" dirty="0" smtClean="0"/>
              <a:t>New topic</a:t>
            </a:r>
          </a:p>
          <a:p>
            <a:pPr lvl="2"/>
            <a:r>
              <a:rPr lang="en-US" b="1" dirty="0" smtClean="0"/>
              <a:t>society now the problem</a:t>
            </a:r>
          </a:p>
          <a:p>
            <a:pPr lvl="2"/>
            <a:r>
              <a:rPr lang="en-US" b="1" dirty="0" smtClean="0"/>
              <a:t>Old struggle</a:t>
            </a:r>
          </a:p>
          <a:p>
            <a:pPr lvl="1"/>
            <a:r>
              <a:rPr lang="en-US" b="1" dirty="0" smtClean="0"/>
              <a:t>Purpose of Essay</a:t>
            </a:r>
          </a:p>
          <a:p>
            <a:pPr lvl="2"/>
            <a:r>
              <a:rPr lang="en-US" b="1" dirty="0" smtClean="0"/>
              <a:t>Civilized community(?)</a:t>
            </a:r>
          </a:p>
          <a:p>
            <a:pPr lvl="2"/>
            <a:r>
              <a:rPr lang="en-US" b="1" dirty="0" smtClean="0"/>
              <a:t>Utility in the largest sense</a:t>
            </a:r>
          </a:p>
          <a:p>
            <a:pPr lvl="3"/>
            <a:r>
              <a:rPr lang="en-US" b="1" dirty="0" smtClean="0"/>
              <a:t>consciousness]</a:t>
            </a:r>
          </a:p>
          <a:p>
            <a:pPr lvl="3"/>
            <a:r>
              <a:rPr lang="en-US" b="1" dirty="0" smtClean="0"/>
              <a:t>Plan of our life</a:t>
            </a:r>
          </a:p>
          <a:p>
            <a:pPr lvl="3"/>
            <a:r>
              <a:rPr lang="en-US" b="1" dirty="0" smtClean="0"/>
              <a:t>Combine with others</a:t>
            </a:r>
          </a:p>
          <a:p>
            <a:pPr lvl="2"/>
            <a:endParaRPr lang="en-US"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Two</a:t>
            </a:r>
            <a:endParaRPr lang="en-US" dirty="0"/>
          </a:p>
        </p:txBody>
      </p:sp>
      <p:sp>
        <p:nvSpPr>
          <p:cNvPr id="3" name="Content Placeholder 2"/>
          <p:cNvSpPr>
            <a:spLocks noGrp="1"/>
          </p:cNvSpPr>
          <p:nvPr>
            <p:ph idx="1"/>
          </p:nvPr>
        </p:nvSpPr>
        <p:spPr/>
        <p:txBody>
          <a:bodyPr/>
          <a:lstStyle/>
          <a:p>
            <a:r>
              <a:rPr lang="en-US" b="1" dirty="0" smtClean="0"/>
              <a:t>No silencing of an opinion</a:t>
            </a:r>
          </a:p>
          <a:p>
            <a:r>
              <a:rPr lang="en-US" b="1" dirty="0" smtClean="0"/>
              <a:t>Truth of an opinion is part of its usefulness</a:t>
            </a:r>
          </a:p>
          <a:p>
            <a:pPr lvl="1"/>
            <a:r>
              <a:rPr lang="en-US" b="1" dirty="0" smtClean="0"/>
              <a:t>Summary	</a:t>
            </a:r>
          </a:p>
          <a:p>
            <a:pPr lvl="1"/>
            <a:r>
              <a:rPr lang="en-US" b="1" dirty="0" smtClean="0"/>
              <a:t>Politics</a:t>
            </a:r>
          </a:p>
          <a:p>
            <a:pPr lvl="2"/>
            <a:r>
              <a:rPr lang="en-US" b="1" dirty="0" smtClean="0"/>
              <a:t>Not infallible</a:t>
            </a:r>
          </a:p>
          <a:p>
            <a:pPr lvl="2"/>
            <a:r>
              <a:rPr lang="en-US" b="1" dirty="0" smtClean="0"/>
              <a:t>Collision</a:t>
            </a:r>
          </a:p>
          <a:p>
            <a:pPr lvl="2"/>
            <a:r>
              <a:rPr lang="en-US" b="1" dirty="0" smtClean="0"/>
              <a:t>Real</a:t>
            </a:r>
          </a:p>
          <a:p>
            <a:pPr lvl="2"/>
            <a:r>
              <a:rPr lang="en-US" b="1" dirty="0" smtClean="0"/>
              <a:t>Inner  self</a:t>
            </a:r>
            <a:endParaRPr lang="en-US"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Chapters Three and Four</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Three</a:t>
            </a:r>
          </a:p>
          <a:p>
            <a:pPr lvl="1"/>
            <a:r>
              <a:rPr lang="en-US" b="1" dirty="0" smtClean="0"/>
              <a:t>Individuals and the crowd</a:t>
            </a:r>
          </a:p>
          <a:p>
            <a:pPr lvl="2"/>
            <a:r>
              <a:rPr lang="en-US" b="1" dirty="0" smtClean="0"/>
              <a:t>Regularity of conduct</a:t>
            </a:r>
          </a:p>
          <a:p>
            <a:pPr lvl="2"/>
            <a:r>
              <a:rPr lang="en-US" b="1" dirty="0" smtClean="0"/>
              <a:t>Human progressiveness</a:t>
            </a:r>
          </a:p>
          <a:p>
            <a:r>
              <a:rPr lang="en-US" b="1" dirty="0" smtClean="0"/>
              <a:t>Four</a:t>
            </a:r>
          </a:p>
          <a:p>
            <a:pPr lvl="1"/>
            <a:r>
              <a:rPr lang="en-US" b="1" dirty="0" smtClean="0"/>
              <a:t>But no one is completely </a:t>
            </a:r>
            <a:r>
              <a:rPr lang="en-US" b="1" dirty="0" smtClean="0"/>
              <a:t>isolated: problem with the “harm principle” (Chapter 1)</a:t>
            </a:r>
          </a:p>
          <a:p>
            <a:pPr lvl="2"/>
            <a:r>
              <a:rPr lang="en-US" b="1" dirty="0" smtClean="0"/>
              <a:t>Self-regarding  </a:t>
            </a:r>
            <a:r>
              <a:rPr lang="en-US" b="1" dirty="0" err="1" smtClean="0"/>
              <a:t>vs</a:t>
            </a:r>
            <a:r>
              <a:rPr lang="en-US" b="1" dirty="0" smtClean="0"/>
              <a:t> other-regarding</a:t>
            </a:r>
          </a:p>
          <a:p>
            <a:pPr lvl="3"/>
            <a:r>
              <a:rPr lang="en-US" b="1" smtClean="0"/>
              <a:t>“distinct and </a:t>
            </a:r>
            <a:r>
              <a:rPr lang="en-US" b="1" smtClean="0"/>
              <a:t>assignable </a:t>
            </a:r>
            <a:r>
              <a:rPr lang="en-US" b="1" smtClean="0"/>
              <a:t>obligation”</a:t>
            </a:r>
          </a:p>
          <a:p>
            <a:pPr lvl="3"/>
            <a:r>
              <a:rPr lang="en-US" b="1" dirty="0" smtClean="0"/>
              <a:t>Does this work (examples)</a:t>
            </a:r>
          </a:p>
          <a:p>
            <a:pPr lvl="1"/>
            <a:r>
              <a:rPr lang="en-US" b="1" dirty="0" smtClean="0"/>
              <a:t>Paternalism</a:t>
            </a:r>
          </a:p>
          <a:p>
            <a:pPr lvl="2"/>
            <a:r>
              <a:rPr lang="en-US" b="1" dirty="0" smtClean="0"/>
              <a:t>Security?</a:t>
            </a:r>
          </a:p>
          <a:p>
            <a:pPr lvl="1"/>
            <a:endParaRPr lang="en-US" b="1" dirty="0"/>
          </a:p>
        </p:txBody>
      </p:sp>
      <p:sp>
        <p:nvSpPr>
          <p:cNvPr id="4" name="TextBox 3"/>
          <p:cNvSpPr txBox="1"/>
          <p:nvPr/>
        </p:nvSpPr>
        <p:spPr>
          <a:xfrm>
            <a:off x="5893605" y="4066063"/>
            <a:ext cx="184666" cy="369332"/>
          </a:xfrm>
          <a:prstGeom prst="rect">
            <a:avLst/>
          </a:prstGeom>
          <a:noFill/>
        </p:spPr>
        <p:txBody>
          <a:bodyPr wrap="none" rtlCol="0">
            <a:spAutoFit/>
          </a:bodyPr>
          <a:lstStyle/>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Five</a:t>
            </a:r>
            <a:endParaRPr lang="en-US" dirty="0"/>
          </a:p>
        </p:txBody>
      </p:sp>
      <p:sp>
        <p:nvSpPr>
          <p:cNvPr id="3" name="Content Placeholder 2"/>
          <p:cNvSpPr>
            <a:spLocks noGrp="1"/>
          </p:cNvSpPr>
          <p:nvPr>
            <p:ph idx="1"/>
          </p:nvPr>
        </p:nvSpPr>
        <p:spPr/>
        <p:txBody>
          <a:bodyPr/>
          <a:lstStyle/>
          <a:p>
            <a:r>
              <a:rPr lang="en-US" b="1" dirty="0" smtClean="0"/>
              <a:t>Applications</a:t>
            </a:r>
          </a:p>
          <a:p>
            <a:pPr lvl="1"/>
            <a:r>
              <a:rPr lang="en-US" b="1" dirty="0" smtClean="0"/>
              <a:t>Why restrict government interference?</a:t>
            </a:r>
          </a:p>
          <a:p>
            <a:pPr lvl="1"/>
            <a:r>
              <a:rPr lang="en-US" b="1" dirty="0" smtClean="0"/>
              <a:t>Maxims</a:t>
            </a:r>
          </a:p>
          <a:p>
            <a:pPr lvl="2"/>
            <a:r>
              <a:rPr lang="en-US" b="1" dirty="0" smtClean="0"/>
              <a:t>Cases</a:t>
            </a:r>
          </a:p>
          <a:p>
            <a:pPr lvl="1"/>
            <a:r>
              <a:rPr lang="en-US" b="1" dirty="0" smtClean="0"/>
              <a:t>What about agreements with others that affect only you?</a:t>
            </a:r>
          </a:p>
          <a:p>
            <a:pPr lvl="2"/>
            <a:r>
              <a:rPr lang="en-US" b="1" dirty="0" smtClean="0"/>
              <a:t>Slavery</a:t>
            </a:r>
          </a:p>
          <a:p>
            <a:pPr lvl="2"/>
            <a:r>
              <a:rPr lang="en-US" b="1" dirty="0" smtClean="0"/>
              <a:t>Marriage</a:t>
            </a:r>
          </a:p>
          <a:p>
            <a:pPr lvl="1"/>
            <a:r>
              <a:rPr lang="en-US" b="1" dirty="0" smtClean="0"/>
              <a:t>Democratic conviction: the cost of liberty</a:t>
            </a: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fr-FR" sz="2400" b="1" dirty="0" smtClean="0"/>
              <a:t>People </a:t>
            </a:r>
            <a:r>
              <a:rPr lang="fr-FR" sz="2400" b="1" dirty="0" err="1" smtClean="0"/>
              <a:t>may</a:t>
            </a:r>
            <a:r>
              <a:rPr lang="fr-FR" sz="2400" b="1" dirty="0" smtClean="0"/>
              <a:t>  </a:t>
            </a:r>
            <a:r>
              <a:rPr lang="fr-FR" sz="2400" b="1" dirty="0" err="1" smtClean="0"/>
              <a:t>say</a:t>
            </a:r>
            <a:r>
              <a:rPr lang="fr-FR" sz="2400" b="1" dirty="0" smtClean="0"/>
              <a:t>:</a:t>
            </a:r>
            <a:endParaRPr lang="en-US" sz="2400" b="1" dirty="0" smtClean="0"/>
          </a:p>
          <a:p>
            <a:pPr lvl="1"/>
            <a:r>
              <a:rPr lang="en-US" sz="2400" b="1" i="1" dirty="0" smtClean="0"/>
              <a:t>What is harm to others</a:t>
            </a:r>
          </a:p>
          <a:p>
            <a:pPr lvl="2"/>
            <a:r>
              <a:rPr lang="en-US" b="1" dirty="0" err="1" smtClean="0"/>
              <a:t>Eg</a:t>
            </a:r>
            <a:r>
              <a:rPr lang="en-US" b="1" dirty="0" smtClean="0"/>
              <a:t> drugs</a:t>
            </a:r>
          </a:p>
          <a:p>
            <a:r>
              <a:rPr lang="en-US" sz="2400" b="1" dirty="0" smtClean="0"/>
              <a:t>Is this physical damage or moral harm</a:t>
            </a:r>
          </a:p>
          <a:p>
            <a:pPr lvl="2"/>
            <a:r>
              <a:rPr lang="en-US" b="1" dirty="0" smtClean="0"/>
              <a:t>Nudity</a:t>
            </a:r>
          </a:p>
          <a:p>
            <a:r>
              <a:rPr lang="en-US" sz="2400" b="1" dirty="0" smtClean="0"/>
              <a:t>Is there really a self regarding </a:t>
            </a:r>
            <a:r>
              <a:rPr lang="en-US" sz="2400" b="1" dirty="0" err="1" smtClean="0"/>
              <a:t>vs</a:t>
            </a:r>
            <a:r>
              <a:rPr lang="en-US" sz="2400" b="1" dirty="0" smtClean="0"/>
              <a:t> other-regarding interests( a criticism raised from the beginning)</a:t>
            </a:r>
          </a:p>
          <a:p>
            <a:endParaRPr lang="en-US"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506</Words>
  <Application>Microsoft Macintosh PowerPoint</Application>
  <PresentationFormat>On-screen Show (4:3)</PresentationFormat>
  <Paragraphs>75</Paragraphs>
  <Slides>10</Slides>
  <Notes>10</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Office Theme</vt:lpstr>
      <vt:lpstr>John Stuart Mill</vt:lpstr>
      <vt:lpstr>Slide 2</vt:lpstr>
      <vt:lpstr>Slide 3</vt:lpstr>
      <vt:lpstr>Slide 4</vt:lpstr>
      <vt:lpstr>On Liberty</vt:lpstr>
      <vt:lpstr>Chapter Two</vt:lpstr>
      <vt:lpstr>Chapters Three and Four</vt:lpstr>
      <vt:lpstr>Chapter Five</vt:lpstr>
      <vt:lpstr>questions</vt:lpstr>
      <vt:lpstr>Slide 10</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Stuart Mill</dc:title>
  <dc:creator>Tracy B Stong</dc:creator>
  <cp:lastModifiedBy>Tracy Strong</cp:lastModifiedBy>
  <cp:revision>9</cp:revision>
  <dcterms:created xsi:type="dcterms:W3CDTF">2014-05-14T19:51:29Z</dcterms:created>
  <dcterms:modified xsi:type="dcterms:W3CDTF">2014-05-14T19:57:46Z</dcterms:modified>
</cp:coreProperties>
</file>