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68" r:id="rId17"/>
    <p:sldId id="260" r:id="rId18"/>
    <p:sldId id="25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1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1" charset="0"/>
              </a:defRPr>
            </a:lvl1pPr>
          </a:lstStyle>
          <a:p>
            <a:fld id="{803A6B2A-E605-2A49-8D46-BFEF47C34647}" type="datetime1">
              <a:rPr lang="en-US"/>
              <a:pPr/>
              <a:t>4/5/14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1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1" charset="0"/>
              </a:defRPr>
            </a:lvl1pPr>
          </a:lstStyle>
          <a:p>
            <a:fld id="{17E9AE87-15A2-4747-B7B2-C42415BFBE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1" charset="-128"/>
        <a:cs typeface="ＭＳ Ｐゴシック" pitchFamily="-101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C6D365-A38E-8644-AD3F-A7B0CF842840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0A8E6B-79E9-D646-96DF-9B48B5CE029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4750A0-6D93-B544-B618-A2432D4F5317}" type="datetime1">
              <a:rPr lang="en-US"/>
              <a:pPr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FF6FA-DA38-644F-AC60-2B8DFBE74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326889-71DB-3148-8D0E-9EC1B7438366}" type="datetime1">
              <a:rPr lang="en-US"/>
              <a:pPr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6E459-A099-E54C-9F49-827A4113D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3F2746-5235-2F42-828F-2445D51A9D24}" type="datetime1">
              <a:rPr lang="en-US"/>
              <a:pPr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9A2E1-E0E4-2A48-90E6-42DB79CF51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DD0AD1-23B0-344F-9024-B1312B73EAB2}" type="datetime1">
              <a:rPr lang="en-US"/>
              <a:pPr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14A5C-F0E6-0842-AE20-256F6EDB5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FA011-5A8A-B148-97D2-D6E52D8B8BFD}" type="datetime1">
              <a:rPr lang="en-US"/>
              <a:pPr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93110-51D8-424B-9BC7-BA509D012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1C54B1-6E7A-BA4A-A579-CFA0E0CA0871}" type="datetime1">
              <a:rPr lang="en-US"/>
              <a:pPr/>
              <a:t>4/5/14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81172-6BEA-4844-9B11-A83927BC30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5A392F-86EB-194D-926E-E27144A7F958}" type="datetime1">
              <a:rPr lang="en-US"/>
              <a:pPr/>
              <a:t>4/5/14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6D999-DAE8-D84F-A6E0-594D2623AA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77F7F-72A4-B244-923E-552D86BD19D2}" type="datetime1">
              <a:rPr lang="en-US"/>
              <a:pPr/>
              <a:t>4/5/14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D4CB9-DC16-8747-AB0D-2A0C309ADA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37A8E1-F38E-2346-AF46-E468607492FC}" type="datetime1">
              <a:rPr lang="en-US"/>
              <a:pPr/>
              <a:t>4/5/14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4F548-FBB3-644E-951D-CB819104B4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8AF779-AC54-1F4B-8A04-F6AD58CA1F9F}" type="datetime1">
              <a:rPr lang="en-US"/>
              <a:pPr/>
              <a:t>4/5/14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6982C-50BB-D541-9149-52220E00C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804555-110F-BD4C-81D0-96E326D67514}" type="datetime1">
              <a:rPr lang="en-US"/>
              <a:pPr/>
              <a:t>4/5/14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57B4-6626-9B4B-8375-CF2970BBC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1" charset="0"/>
              </a:defRPr>
            </a:lvl1pPr>
          </a:lstStyle>
          <a:p>
            <a:fld id="{434C3DFC-DF67-BB48-B51F-86E977C7301A}" type="datetime1">
              <a:rPr lang="en-US"/>
              <a:pPr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1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1" charset="0"/>
              </a:defRPr>
            </a:lvl1pPr>
          </a:lstStyle>
          <a:p>
            <a:fld id="{481C565D-F765-094C-9136-F0A10ECB6F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1" charset="-128"/>
          <a:cs typeface="ＭＳ Ｐゴシック" pitchFamily="-101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ＭＳ Ｐゴシック" pitchFamily="-101" charset="-128"/>
          <a:cs typeface="ＭＳ Ｐゴシック" pitchFamily="-10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ＭＳ Ｐゴシック" pitchFamily="-101" charset="-128"/>
          <a:cs typeface="ＭＳ Ｐゴシック" pitchFamily="-10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ＭＳ Ｐゴシック" pitchFamily="-101" charset="-128"/>
          <a:cs typeface="ＭＳ Ｐゴシック" pitchFamily="-10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ＭＳ Ｐゴシック" pitchFamily="-101" charset="-128"/>
          <a:cs typeface="ＭＳ Ｐゴシック" pitchFamily="-10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ＭＳ Ｐゴシック" pitchFamily="-101" charset="-128"/>
          <a:cs typeface="ＭＳ Ｐゴシック" pitchFamily="-10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ＭＳ Ｐゴシック" pitchFamily="-101" charset="-128"/>
          <a:cs typeface="ＭＳ Ｐゴシック" pitchFamily="-10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ＭＳ Ｐゴシック" pitchFamily="-101" charset="-128"/>
          <a:cs typeface="ＭＳ Ｐゴシック" pitchFamily="-10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ＭＳ Ｐゴシック" pitchFamily="-101" charset="-128"/>
          <a:cs typeface="ＭＳ Ｐゴシック" pitchFamily="-10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101" charset="0"/>
        <a:buChar char="•"/>
        <a:defRPr sz="3200" kern="1200">
          <a:solidFill>
            <a:schemeClr val="tx1"/>
          </a:solidFill>
          <a:latin typeface="+mn-lt"/>
          <a:ea typeface="ＭＳ Ｐゴシック" pitchFamily="-101" charset="-128"/>
          <a:cs typeface="ＭＳ Ｐゴシック" pitchFamily="-101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101" charset="0"/>
        <a:buChar char="–"/>
        <a:defRPr sz="2800" kern="1200">
          <a:solidFill>
            <a:schemeClr val="tx1"/>
          </a:solidFill>
          <a:latin typeface="+mn-lt"/>
          <a:ea typeface="ＭＳ Ｐゴシック" pitchFamily="-101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101" charset="0"/>
        <a:buChar char="•"/>
        <a:defRPr sz="2400" kern="1200">
          <a:solidFill>
            <a:schemeClr val="tx1"/>
          </a:solidFill>
          <a:latin typeface="+mn-lt"/>
          <a:ea typeface="ＭＳ Ｐゴシック" pitchFamily="-101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101" charset="0"/>
        <a:buChar char="–"/>
        <a:defRPr sz="2000" kern="1200">
          <a:solidFill>
            <a:schemeClr val="tx1"/>
          </a:solidFill>
          <a:latin typeface="+mn-lt"/>
          <a:ea typeface="ＭＳ Ｐゴシック" pitchFamily="-101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101" charset="0"/>
        <a:buChar char="»"/>
        <a:defRPr sz="2000" kern="1200">
          <a:solidFill>
            <a:schemeClr val="tx1"/>
          </a:solidFill>
          <a:latin typeface="+mn-lt"/>
          <a:ea typeface="ＭＳ Ｐゴシック" pitchFamily="-10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Structuring through power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Bruno Bettelheim, 1903-1990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Michel Foucault,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William Connolly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Foucault</a:t>
            </a:r>
          </a:p>
        </p:txBody>
      </p:sp>
      <p:pic>
        <p:nvPicPr>
          <p:cNvPr id="24579" name="Content Placeholder 3" descr="foucaulta06.jpg"/>
          <p:cNvPicPr>
            <a:picLocks noGrp="1" noChangeAspect="1"/>
          </p:cNvPicPr>
          <p:nvPr>
            <p:ph idx="1"/>
          </p:nvPr>
        </p:nvPicPr>
        <p:blipFill>
          <a:blip r:embed="rId2"/>
          <a:srcRect l="-92348" r="-92348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Background and bio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History of Madness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Discipline and Punish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Criminility</a:t>
            </a:r>
            <a:r>
              <a:rPr lang="en-US" dirty="0" smtClean="0">
                <a:ea typeface="+mn-ea"/>
              </a:rPr>
              <a:t> in Later Middle Ages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Public execution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Criminality more recently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Techniques of control</a:t>
            </a:r>
          </a:p>
          <a:p>
            <a:pPr lvl="4"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US" dirty="0" smtClean="0">
                <a:ea typeface="+mn-ea"/>
              </a:rPr>
              <a:t>Observation</a:t>
            </a:r>
          </a:p>
          <a:p>
            <a:pPr lvl="4"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US" dirty="0" smtClean="0">
                <a:ea typeface="+mn-ea"/>
              </a:rPr>
              <a:t>Normalizing judgment</a:t>
            </a:r>
          </a:p>
          <a:p>
            <a:pPr lvl="4"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US" dirty="0" smtClean="0">
                <a:ea typeface="+mn-ea"/>
              </a:rPr>
              <a:t>Examination</a:t>
            </a:r>
          </a:p>
          <a:p>
            <a:pPr lvl="5">
              <a:defRPr/>
            </a:pPr>
            <a:r>
              <a:rPr lang="en-US" dirty="0" smtClean="0"/>
              <a:t>Fields of documentation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</a:pPr>
            <a:r>
              <a:rPr lang="en-US" sz="1400" b="1" dirty="0" smtClean="0"/>
              <a:t>PANOPTICON;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OR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THE INSPECTION-HOUSE: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CONTAINING THE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IDEA OF A NEW PRINCIPLE OF CONSTRUCTION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APPLICABLE TO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ANY SORT OF ESTABLISHMENT, IN WHICH PERSONS OF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ANY DESCRIPTION ARE TO BE KEPT UNDER INSPECTION;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AND IN PARTICULAR TO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PENITENTIARY-HOUSES,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PRISONS, HOUSES OF INDUSTRY, WORK-HOUSES, POOR-HOUSES, LAZARETTOS, MANUFACTORIES, HOSPITALS, MAD-HOUSES, AND SCHOOLS: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WITH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A PLAN OF MANAGEMENT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ADAPTED TO THE PRINCIPLE: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IN A SERIES OF LETTERS,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WRITTEN IN THE YEAR 1787, FROM CRECHEFF IN WHITE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RUSSIA. TO A FRIEND IN ENGLAND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BY JEREMY BENTHAM,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OF LINCOLN'S INN, ESQUIRE.</a:t>
            </a:r>
          </a:p>
          <a:p>
            <a:pPr algn="ctr">
              <a:spcBef>
                <a:spcPct val="0"/>
              </a:spcBef>
            </a:pPr>
            <a:endParaRPr lang="en-US" sz="1400" b="1" dirty="0" smtClean="0"/>
          </a:p>
          <a:p>
            <a:pPr algn="ctr">
              <a:spcBef>
                <a:spcPct val="0"/>
              </a:spcBef>
            </a:pPr>
            <a:r>
              <a:rPr lang="en-US" sz="1400" b="1" dirty="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1" name="Content Placeholder 3" descr="panopticon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5867" r="-75867"/>
          <a:stretch>
            <a:fillRect/>
          </a:stretch>
        </p:blipFill>
        <p:spPr/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8675" name="Content Placeholder 3" descr="surveillance camera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6510" r="-86510"/>
          <a:stretch>
            <a:fillRect/>
          </a:stretch>
        </p:blipFill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Are there alternatives?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1. is this too bleak?</a:t>
            </a:r>
          </a:p>
          <a:p>
            <a:r>
              <a:rPr lang="en-US" smtClean="0"/>
              <a:t>2. reflexivity</a:t>
            </a:r>
          </a:p>
          <a:p>
            <a:pPr lvl="1"/>
            <a:r>
              <a:rPr lang="en-US" smtClean="0"/>
              <a:t>Limits of ones own categories</a:t>
            </a:r>
          </a:p>
          <a:p>
            <a:pPr lvl="1"/>
            <a:r>
              <a:rPr lang="en-US" smtClean="0"/>
              <a:t>Should we aim for a rational solution</a:t>
            </a:r>
          </a:p>
          <a:p>
            <a:r>
              <a:rPr lang="en-US" smtClean="0"/>
              <a:t>3. the fixed self and the enemy</a:t>
            </a:r>
          </a:p>
          <a:p>
            <a:r>
              <a:rPr lang="en-US" smtClean="0"/>
              <a:t>4. Connolly and “slack”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Panopticon (Bentham)</a:t>
            </a:r>
          </a:p>
        </p:txBody>
      </p:sp>
      <p:pic>
        <p:nvPicPr>
          <p:cNvPr id="30723" name="Content Placeholder 3" descr="panoptico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3513" r="-43513"/>
          <a:stretch>
            <a:fillRect/>
          </a:stretch>
        </p:blipFill>
        <p:spPr/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What can the structuring of environment do?</a:t>
            </a:r>
          </a:p>
        </p:txBody>
      </p:sp>
      <p:sp>
        <p:nvSpPr>
          <p:cNvPr id="3277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 smtClean="0"/>
              <a:t>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97801401372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272" y="1371600"/>
            <a:ext cx="3138728" cy="3374136"/>
          </a:xfrm>
          <a:prstGeom prst="rect">
            <a:avLst/>
          </a:prstGeom>
        </p:spPr>
      </p:pic>
      <p:pic>
        <p:nvPicPr>
          <p:cNvPr id="7" name="Picture 6" descr="empty-fortress-bruno-bettelheim-paperback-cover-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752600"/>
            <a:ext cx="2540000" cy="3911600"/>
          </a:xfrm>
          <a:prstGeom prst="rect">
            <a:avLst/>
          </a:prstGeom>
        </p:spPr>
      </p:pic>
      <p:pic>
        <p:nvPicPr>
          <p:cNvPr id="8" name="Picture 7" descr="children-dream-bruno-bettelheim-paperback-cover-ar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685800"/>
            <a:ext cx="2540000" cy="3924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bettelheim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1000"/>
            <a:ext cx="17399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2" descr="arbeitmachtfre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971800"/>
            <a:ext cx="4946650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 descr="dachau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1295400"/>
            <a:ext cx="2347913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3505200" y="6096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101" charset="0"/>
              </a:rPr>
              <a:t>Bruno Bettelheim</a:t>
            </a:r>
          </a:p>
        </p:txBody>
      </p:sp>
      <p:sp>
        <p:nvSpPr>
          <p:cNvPr id="16390" name="Title 5"/>
          <p:cNvSpPr>
            <a:spLocks noGrp="1"/>
          </p:cNvSpPr>
          <p:nvPr>
            <p:ph type="title" idx="4294967295"/>
          </p:nvPr>
        </p:nvSpPr>
        <p:spPr>
          <a:xfrm>
            <a:off x="3429000" y="228600"/>
            <a:ext cx="5715000" cy="838200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6391" name="Vertical Text Placeholder 6"/>
          <p:cNvSpPr>
            <a:spLocks noGrp="1"/>
          </p:cNvSpPr>
          <p:nvPr>
            <p:ph type="body" orient="vert" idx="4294967295"/>
          </p:nvPr>
        </p:nvSpPr>
        <p:spPr>
          <a:xfrm>
            <a:off x="-152400" y="1981200"/>
            <a:ext cx="9144000" cy="440740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 descr="dachau_liberation0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6403" y="3276600"/>
            <a:ext cx="3657597" cy="26060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What can the structuring of the environment do?</a:t>
            </a:r>
          </a:p>
        </p:txBody>
      </p:sp>
      <p:sp>
        <p:nvSpPr>
          <p:cNvPr id="1843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Bettelheim’s Three </a:t>
            </a:r>
            <a:r>
              <a:rPr lang="en-US" dirty="0" smtClean="0"/>
              <a:t>Theses</a:t>
            </a:r>
          </a:p>
          <a:p>
            <a:r>
              <a:rPr lang="en-US" dirty="0" smtClean="0"/>
              <a:t>1. the exercise of power can break down “normal” human relations</a:t>
            </a:r>
          </a:p>
          <a:p>
            <a:r>
              <a:rPr lang="en-US" dirty="0" smtClean="0"/>
              <a:t>2. Nazis had a purpose in being brutal</a:t>
            </a:r>
          </a:p>
          <a:p>
            <a:r>
              <a:rPr lang="en-US" dirty="0" smtClean="0"/>
              <a:t>3. the “Lutheran thesis”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Acts (from E. </a:t>
            </a:r>
            <a:r>
              <a:rPr lang="en-US" dirty="0" err="1" smtClean="0"/>
              <a:t>Goffman</a:t>
            </a:r>
            <a:r>
              <a:rPr lang="en-US" dirty="0" smtClean="0"/>
              <a:t>, </a:t>
            </a:r>
            <a:r>
              <a:rPr lang="en-US" i="1" dirty="0" smtClean="0"/>
              <a:t>Asylums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1. need to make sense</a:t>
            </a:r>
          </a:p>
          <a:p>
            <a:r>
              <a:rPr lang="en-US" smtClean="0"/>
              <a:t>2.desire to attach meaning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“Moral Career” </a:t>
            </a:r>
            <a:r>
              <a:rPr lang="en-US" dirty="0" smtClean="0"/>
              <a:t>of the Inmate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Structure of camp</a:t>
            </a:r>
          </a:p>
          <a:p>
            <a:pPr lvl="1"/>
            <a:r>
              <a:rPr lang="en-US" smtClean="0"/>
              <a:t>Total institution</a:t>
            </a:r>
          </a:p>
          <a:p>
            <a:pPr lvl="1"/>
            <a:r>
              <a:rPr lang="en-US" smtClean="0"/>
              <a:t>Steps</a:t>
            </a:r>
          </a:p>
          <a:p>
            <a:pPr lvl="2"/>
            <a:r>
              <a:rPr lang="en-US" smtClean="0"/>
              <a:t>Entry</a:t>
            </a:r>
          </a:p>
          <a:p>
            <a:pPr lvl="2"/>
            <a:r>
              <a:rPr lang="en-US" smtClean="0"/>
              <a:t>Practices</a:t>
            </a:r>
          </a:p>
          <a:p>
            <a:pPr lvl="2"/>
            <a:r>
              <a:rPr lang="en-US" smtClean="0"/>
              <a:t>Generally</a:t>
            </a:r>
          </a:p>
          <a:p>
            <a:pPr lvl="3"/>
            <a:r>
              <a:rPr lang="en-US" smtClean="0"/>
              <a:t>Disruption of actor to acts</a:t>
            </a:r>
          </a:p>
          <a:p>
            <a:pPr lvl="3"/>
            <a:r>
              <a:rPr lang="en-US" smtClean="0"/>
              <a:t>Disruption of relation to external world</a:t>
            </a:r>
          </a:p>
          <a:p>
            <a:pPr lvl="3"/>
            <a:r>
              <a:rPr lang="en-US" smtClean="0"/>
              <a:t>Disruption of choice</a:t>
            </a:r>
          </a:p>
          <a:p>
            <a:pPr lvl="3"/>
            <a:r>
              <a:rPr lang="en-US" smtClean="0"/>
              <a:t>Translation of meaning of actions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Implications</a:t>
            </a:r>
            <a:br>
              <a:rPr lang="en-US" sz="4000" smtClean="0"/>
            </a:br>
            <a:r>
              <a:rPr lang="en-US" sz="4000" smtClean="0"/>
              <a:t>Consequences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Implications</a:t>
            </a:r>
          </a:p>
          <a:p>
            <a:r>
              <a:rPr lang="en-US" smtClean="0"/>
              <a:t>Consequences</a:t>
            </a:r>
          </a:p>
          <a:p>
            <a:pPr lvl="1"/>
            <a:r>
              <a:rPr lang="en-US" smtClean="0"/>
              <a:t>Withdrawal</a:t>
            </a:r>
          </a:p>
          <a:p>
            <a:pPr lvl="1"/>
            <a:r>
              <a:rPr lang="en-US" smtClean="0"/>
              <a:t>Intransigence</a:t>
            </a:r>
          </a:p>
          <a:p>
            <a:pPr lvl="1"/>
            <a:r>
              <a:rPr lang="en-US" smtClean="0"/>
              <a:t>Colonization</a:t>
            </a:r>
          </a:p>
          <a:p>
            <a:pPr lvl="1"/>
            <a:r>
              <a:rPr lang="en-US" smtClean="0"/>
              <a:t>Conversion</a:t>
            </a:r>
          </a:p>
          <a:p>
            <a:r>
              <a:rPr lang="en-US" smtClean="0"/>
              <a:t>Bettelheim’s “solution”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Moral Career of Staff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“The longer you look into an abyss, the more it looks back at you”</a:t>
            </a:r>
          </a:p>
          <a:p>
            <a:pPr lvl="1"/>
            <a:r>
              <a:rPr lang="en-US" smtClean="0"/>
              <a:t>Attitude towards inmates</a:t>
            </a:r>
          </a:p>
          <a:p>
            <a:pPr lvl="1"/>
            <a:r>
              <a:rPr lang="en-US" smtClean="0"/>
              <a:t>Technical necessity standards</a:t>
            </a:r>
          </a:p>
          <a:p>
            <a:pPr lvl="1"/>
            <a:r>
              <a:rPr lang="en-US" smtClean="0"/>
              <a:t>Acceptance of institutional standards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William Connolly (1938 --) </a:t>
            </a:r>
            <a:br>
              <a:rPr lang="en-US" sz="4000" smtClean="0"/>
            </a:br>
            <a:r>
              <a:rPr lang="en-US" sz="4000" smtClean="0"/>
              <a:t>and Michel Foucault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above is extreme –how about closer to us</a:t>
            </a:r>
          </a:p>
          <a:p>
            <a:pPr lvl="1"/>
            <a:r>
              <a:rPr lang="en-US" smtClean="0"/>
              <a:t>External Structures of disciplinary constraint</a:t>
            </a:r>
          </a:p>
          <a:p>
            <a:pPr lvl="2"/>
            <a:r>
              <a:rPr lang="en-US" smtClean="0"/>
              <a:t>Egs</a:t>
            </a:r>
          </a:p>
          <a:p>
            <a:pPr lvl="1"/>
            <a:r>
              <a:rPr lang="en-US" smtClean="0"/>
              <a:t>Do these work?</a:t>
            </a:r>
          </a:p>
          <a:p>
            <a:pPr lvl="2"/>
            <a:r>
              <a:rPr lang="en-US" smtClean="0"/>
              <a:t>Can they be made internal also?</a:t>
            </a:r>
          </a:p>
          <a:p>
            <a:r>
              <a:rPr lang="en-US" smtClean="0"/>
              <a:t>Looks at Michel Foucault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407</Words>
  <Application>Microsoft Macintosh PowerPoint</Application>
  <PresentationFormat>On-screen Show (4:3)</PresentationFormat>
  <Paragraphs>110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ＭＳ Ｐゴシック</vt:lpstr>
      <vt:lpstr>Arial</vt:lpstr>
      <vt:lpstr>Office Theme</vt:lpstr>
      <vt:lpstr>Structuring through power</vt:lpstr>
      <vt:lpstr>Slide 2</vt:lpstr>
      <vt:lpstr>  </vt:lpstr>
      <vt:lpstr>What can the structuring of the environment do?</vt:lpstr>
      <vt:lpstr>Symbolic Acts (from E. Goffman, Asylums)</vt:lpstr>
      <vt:lpstr>“Moral Career” of the Inmate</vt:lpstr>
      <vt:lpstr>Implications Consequences</vt:lpstr>
      <vt:lpstr>Moral Career of Staff</vt:lpstr>
      <vt:lpstr>William Connolly (1938 --)  and Michel Foucault </vt:lpstr>
      <vt:lpstr>Foucault</vt:lpstr>
      <vt:lpstr>Slide 11</vt:lpstr>
      <vt:lpstr>Slide 12</vt:lpstr>
      <vt:lpstr>Slide 13</vt:lpstr>
      <vt:lpstr> </vt:lpstr>
      <vt:lpstr>Are there alternatives?</vt:lpstr>
      <vt:lpstr>Panopticon (Bentham)</vt:lpstr>
      <vt:lpstr>Slide 17</vt:lpstr>
      <vt:lpstr>What can the structuring of environment do?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Bruno Bettelheim, 1903-1990</dc:title>
  <dc:creator> </dc:creator>
  <cp:lastModifiedBy>Tracy Strong</cp:lastModifiedBy>
  <cp:revision>10</cp:revision>
  <dcterms:created xsi:type="dcterms:W3CDTF">2014-04-05T20:34:46Z</dcterms:created>
  <dcterms:modified xsi:type="dcterms:W3CDTF">2014-04-05T21:06:16Z</dcterms:modified>
</cp:coreProperties>
</file>