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58" r:id="rId5"/>
    <p:sldId id="262" r:id="rId6"/>
    <p:sldId id="269" r:id="rId7"/>
    <p:sldId id="261" r:id="rId8"/>
    <p:sldId id="270" r:id="rId9"/>
    <p:sldId id="271" r:id="rId10"/>
    <p:sldId id="272" r:id="rId11"/>
    <p:sldId id="264" r:id="rId12"/>
    <p:sldId id="266" r:id="rId1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1BDED8-8CA1-45D7-9EE3-AA28E1D8A6DD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14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 AND OVERVIEW</a:t>
            </a:r>
          </a:p>
          <a:p>
            <a:endParaRPr lang="en-US" sz="3600" dirty="0" smtClean="0"/>
          </a:p>
          <a:p>
            <a:r>
              <a:rPr lang="en-US" sz="3600" smtClean="0"/>
              <a:t>Winter </a:t>
            </a:r>
            <a:r>
              <a:rPr lang="en-US" sz="3600" smtClean="0"/>
              <a:t>2015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LATI 50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Course Organization (III)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7:  Inter-American Agenda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Political Economy of Drugs [Mexico, Colombia, United States]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Immigration Policy [Florida, New York, California]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Obama and Latin America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8: Review and Overview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Central Themes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03920" cy="5410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Power and Inequality</a:t>
            </a:r>
          </a:p>
          <a:p>
            <a:pPr lvl="1"/>
            <a:r>
              <a:rPr lang="en-US" dirty="0" smtClean="0"/>
              <a:t>Formal and informal: social, economic, political</a:t>
            </a:r>
          </a:p>
          <a:p>
            <a:pPr lvl="1"/>
            <a:r>
              <a:rPr lang="en-US" dirty="0" smtClean="0"/>
              <a:t>Politics and social class</a:t>
            </a:r>
          </a:p>
          <a:p>
            <a:pPr lvl="1"/>
            <a:r>
              <a:rPr lang="en-US" dirty="0" smtClean="0"/>
              <a:t>Correlates of Race</a:t>
            </a:r>
          </a:p>
          <a:p>
            <a:r>
              <a:rPr lang="en-US" dirty="0" smtClean="0"/>
              <a:t>Codes of Social Conduct</a:t>
            </a:r>
          </a:p>
          <a:p>
            <a:pPr lvl="1"/>
            <a:r>
              <a:rPr lang="en-US" dirty="0" smtClean="0"/>
              <a:t>Hierarchy vs. social mobility</a:t>
            </a:r>
          </a:p>
          <a:p>
            <a:pPr lvl="1"/>
            <a:r>
              <a:rPr lang="en-US" dirty="0" smtClean="0"/>
              <a:t>Gender and sexuality</a:t>
            </a:r>
          </a:p>
          <a:p>
            <a:pPr lvl="1"/>
            <a:r>
              <a:rPr lang="en-US" dirty="0" smtClean="0"/>
              <a:t>Meanings of status and “honor”</a:t>
            </a:r>
          </a:p>
          <a:p>
            <a:pPr lvl="1"/>
            <a:r>
              <a:rPr lang="en-US" dirty="0" smtClean="0"/>
              <a:t>Commitment and responsibility</a:t>
            </a:r>
          </a:p>
          <a:p>
            <a:pPr lvl="1"/>
            <a:r>
              <a:rPr lang="en-US" dirty="0" smtClean="0"/>
              <a:t>Sources of moral authority</a:t>
            </a:r>
          </a:p>
          <a:p>
            <a:r>
              <a:rPr lang="en-US" dirty="0" smtClean="0"/>
              <a:t>Roles of Institutions</a:t>
            </a:r>
          </a:p>
          <a:p>
            <a:pPr lvl="1"/>
            <a:r>
              <a:rPr lang="en-US" dirty="0" smtClean="0"/>
              <a:t>Religion and the Church</a:t>
            </a:r>
          </a:p>
          <a:p>
            <a:pPr lvl="1"/>
            <a:r>
              <a:rPr lang="en-US" dirty="0" smtClean="0"/>
              <a:t>The state, the military, revolutions, and elections</a:t>
            </a:r>
          </a:p>
          <a:p>
            <a:r>
              <a:rPr lang="en-US" dirty="0" smtClean="0"/>
              <a:t>Art and Social Protest</a:t>
            </a:r>
          </a:p>
          <a:p>
            <a:pPr lvl="1"/>
            <a:r>
              <a:rPr lang="en-US" dirty="0" smtClean="0"/>
              <a:t>The quest for identity</a:t>
            </a:r>
          </a:p>
          <a:p>
            <a:pPr lvl="1"/>
            <a:r>
              <a:rPr lang="en-US" dirty="0" smtClean="0"/>
              <a:t>Art and the masses</a:t>
            </a:r>
          </a:p>
          <a:p>
            <a:pPr lvl="1"/>
            <a:r>
              <a:rPr lang="en-US" dirty="0" smtClean="0"/>
              <a:t>Art as subversion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¡</a:t>
            </a:r>
            <a:r>
              <a:rPr lang="en-US" sz="8000" dirty="0" err="1" smtClean="0">
                <a:solidFill>
                  <a:srgbClr val="FF0000"/>
                </a:solidFill>
              </a:rPr>
              <a:t>Adelante</a:t>
            </a:r>
            <a:r>
              <a:rPr lang="en-US" sz="8000" dirty="0" smtClean="0">
                <a:solidFill>
                  <a:srgbClr val="FF0000"/>
                </a:solidFill>
              </a:rPr>
              <a:t>!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Latin America?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It’s big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It’s there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It’s here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It’s a mirror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It’s a paradox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Latin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It’s big</a:t>
            </a:r>
          </a:p>
          <a:p>
            <a:r>
              <a:rPr lang="en-US" dirty="0" smtClean="0"/>
              <a:t>It’s there</a:t>
            </a:r>
          </a:p>
          <a:p>
            <a:r>
              <a:rPr lang="en-US" dirty="0" smtClean="0"/>
              <a:t>It’s here</a:t>
            </a:r>
          </a:p>
          <a:p>
            <a:r>
              <a:rPr lang="en-US" dirty="0" smtClean="0"/>
              <a:t>It’s a mirror</a:t>
            </a:r>
          </a:p>
          <a:p>
            <a:r>
              <a:rPr lang="en-US" dirty="0" smtClean="0"/>
              <a:t>It’s a paradox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50847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 of Paradox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5D1D7"/>
                </a:solidFill>
              </a:rPr>
              <a:t>Old-young, unstable-stable, rich-poor</a:t>
            </a:r>
          </a:p>
          <a:p>
            <a:r>
              <a:rPr lang="en-US" dirty="0" smtClean="0">
                <a:solidFill>
                  <a:srgbClr val="C5D1D7"/>
                </a:solidFill>
              </a:rPr>
              <a:t>Gender</a:t>
            </a:r>
          </a:p>
          <a:p>
            <a:r>
              <a:rPr lang="en-US" dirty="0" smtClean="0">
                <a:solidFill>
                  <a:srgbClr val="C5D1D7"/>
                </a:solidFill>
              </a:rPr>
              <a:t>Sports/Baseball</a:t>
            </a:r>
          </a:p>
          <a:p>
            <a:r>
              <a:rPr lang="en-US" dirty="0" smtClean="0">
                <a:solidFill>
                  <a:srgbClr val="C5D1D7"/>
                </a:solidFill>
              </a:rPr>
              <a:t>Religion</a:t>
            </a:r>
          </a:p>
          <a:p>
            <a:r>
              <a:rPr lang="en-US" dirty="0" smtClean="0">
                <a:solidFill>
                  <a:srgbClr val="C5D1D7"/>
                </a:solidFill>
              </a:rPr>
              <a:t>Politics</a:t>
            </a:r>
          </a:p>
          <a:p>
            <a:r>
              <a:rPr lang="en-US" dirty="0" smtClean="0">
                <a:solidFill>
                  <a:srgbClr val="C5D1D7"/>
                </a:solidFill>
              </a:rPr>
              <a:t>Literature</a:t>
            </a:r>
            <a:endParaRPr lang="en-US" dirty="0">
              <a:solidFill>
                <a:srgbClr val="C5D1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 of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Old-young, unstable-stable, rich-poor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Gender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Sports/Baseball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Religion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Politics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Literature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Points of Entry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Readings in </a:t>
            </a:r>
            <a:r>
              <a:rPr lang="en-US" i="1" dirty="0" smtClean="0"/>
              <a:t>Modern Latin America,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endParaRPr lang="en-US" dirty="0" smtClean="0"/>
          </a:p>
          <a:p>
            <a:r>
              <a:rPr lang="en-US" dirty="0" smtClean="0"/>
              <a:t>Fiction: </a:t>
            </a:r>
            <a:r>
              <a:rPr lang="en-US" dirty="0" err="1" smtClean="0"/>
              <a:t>García</a:t>
            </a:r>
            <a:r>
              <a:rPr lang="en-US" dirty="0" smtClean="0"/>
              <a:t> </a:t>
            </a:r>
            <a:r>
              <a:rPr lang="en-US" dirty="0" err="1" smtClean="0"/>
              <a:t>Márquez</a:t>
            </a:r>
            <a:endParaRPr lang="en-US" dirty="0" smtClean="0"/>
          </a:p>
          <a:p>
            <a:r>
              <a:rPr lang="en-US" dirty="0" smtClean="0"/>
              <a:t>Videos:</a:t>
            </a:r>
          </a:p>
          <a:p>
            <a:pPr lvl="1"/>
            <a:r>
              <a:rPr lang="en-US" dirty="0" smtClean="0"/>
              <a:t>“Garden of the Forking Paths”</a:t>
            </a:r>
          </a:p>
          <a:p>
            <a:pPr lvl="1"/>
            <a:r>
              <a:rPr lang="en-US" dirty="0" smtClean="0"/>
              <a:t>“Mirrors of the Heart”</a:t>
            </a:r>
          </a:p>
          <a:p>
            <a:pPr lvl="1"/>
            <a:r>
              <a:rPr lang="en-US" dirty="0" smtClean="0"/>
              <a:t>“In Women’s Hands”</a:t>
            </a:r>
          </a:p>
          <a:p>
            <a:pPr lvl="1"/>
            <a:r>
              <a:rPr lang="en-US" dirty="0" smtClean="0"/>
              <a:t>“Builders of Images”</a:t>
            </a:r>
          </a:p>
          <a:p>
            <a:pPr lvl="1"/>
            <a:r>
              <a:rPr lang="en-US" dirty="0" smtClean="0"/>
              <a:t>“The Americans” [Latin and Caribbean Presence in U.S]</a:t>
            </a:r>
          </a:p>
          <a:p>
            <a:r>
              <a:rPr lang="en-US" dirty="0" smtClean="0"/>
              <a:t>Original documents (MLA website)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Course Organization (I)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1: Introduction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Why Latin America?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Why History?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2: Dimensions of History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Confronting the United States [Mexico+ Cuba]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How to Read </a:t>
            </a:r>
            <a:r>
              <a:rPr lang="en-US" i="1" dirty="0" smtClean="0">
                <a:solidFill>
                  <a:srgbClr val="000000"/>
                </a:solidFill>
              </a:rPr>
              <a:t>Modern Latin America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3: A World of Multiple Truths: Magical Realism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Writers and Society [Puerto Rico]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Death Foretold: Motifs and Allusions [Colombia]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4: Economic Development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From Export-Import Development to ISI [Argentina]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Neoliberalism</a:t>
            </a:r>
            <a:r>
              <a:rPr lang="en-US" dirty="0" smtClean="0">
                <a:solidFill>
                  <a:srgbClr val="000000"/>
                </a:solidFill>
              </a:rPr>
              <a:t> and the Washington Consensus [Chile]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Course Organization (II)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5: Democracy and Dictatorship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Authoritarianism and Democracy [Latin America as whole]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Revolution: Why Then and Not Now? [Cuba + Central America  /Venezuela]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6:  Society and Social Movements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Race, Class, and Social Structure (part I) [Bolivia, Andes]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Race, Class, and Social Structure (part II) [Dominican Republic, Caribbean]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Women, Gender, and Empowerment [Chile]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Religion, the Church, and Liberation Theology [Colombia]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Culture and the Arts [Mexico + Brazil +]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356</TotalTime>
  <Words>432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LATI 50</vt:lpstr>
      <vt:lpstr>Why Latin America?</vt:lpstr>
      <vt:lpstr>Why Latin America?</vt:lpstr>
      <vt:lpstr>Slide 4</vt:lpstr>
      <vt:lpstr>Elements of Paradox</vt:lpstr>
      <vt:lpstr>Elements of Paradox</vt:lpstr>
      <vt:lpstr>Points of Entry</vt:lpstr>
      <vt:lpstr>Course Organization (I)</vt:lpstr>
      <vt:lpstr>Course Organization (II)</vt:lpstr>
      <vt:lpstr>Course Organization (III)</vt:lpstr>
      <vt:lpstr>Some Central Themes</vt:lpstr>
      <vt:lpstr>¡Adelante!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 50</dc:title>
  <dc:creator>plsadmin</dc:creator>
  <cp:lastModifiedBy>phsmith</cp:lastModifiedBy>
  <cp:revision>47</cp:revision>
  <dcterms:created xsi:type="dcterms:W3CDTF">2013-04-02T01:01:04Z</dcterms:created>
  <dcterms:modified xsi:type="dcterms:W3CDTF">2015-03-07T19:00:34Z</dcterms:modified>
</cp:coreProperties>
</file>