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6" r:id="rId2"/>
    <p:sldId id="257" r:id="rId3"/>
    <p:sldId id="259" r:id="rId4"/>
    <p:sldId id="260" r:id="rId5"/>
    <p:sldId id="261" r:id="rId6"/>
    <p:sldId id="258"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17" d="100"/>
          <a:sy n="117" d="100"/>
        </p:scale>
        <p:origin x="-52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tableStyles" Target="tableStyle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8" Type="http://schemas.openxmlformats.org/officeDocument/2006/relationships/slide" Target="slides/slide7.xml"/><Relationship Id="rId13" Type="http://schemas.openxmlformats.org/officeDocument/2006/relationships/theme" Target="theme/theme1.xml"/><Relationship Id="rId10" Type="http://schemas.openxmlformats.org/officeDocument/2006/relationships/printerSettings" Target="printerSettings/printerSettings1.bin"/><Relationship Id="rId5"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43D022DB-20B4-47AA-8A1C-6A8062C95DB3}" type="datetimeFigureOut">
              <a:rPr lang="en-US" smtClean="0"/>
              <a:pPr>
                <a:defRPr/>
              </a:pPr>
              <a:t>9/18/09</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EB3B3C18-A7FE-4621-942E-2D4635217FE7}"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F1F6062-08F5-40EC-BCA1-7F98EBF5F579}" type="datetimeFigureOut">
              <a:rPr lang="en-US" smtClean="0"/>
              <a:pPr>
                <a:defRPr/>
              </a:pPr>
              <a:t>9/18/09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5525B74-CB74-4D35-AEE1-11504C1F002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D703160-068F-429A-A361-D355D4F7D8DF}" type="datetimeFigureOut">
              <a:rPr lang="en-US" smtClean="0"/>
              <a:pPr>
                <a:defRPr/>
              </a:pPr>
              <a:t>9/18/09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C0AF9D-E1F7-4851-8C35-6BEB9956D24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BEC957E-B236-4D6F-A5C1-6A6ED236B716}" type="datetimeFigureOut">
              <a:rPr lang="en-US" smtClean="0"/>
              <a:pPr>
                <a:defRPr/>
              </a:pPr>
              <a:t>9/18/09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CB84597-83B4-4872-BD2E-42DDF3A8DD48}"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218158F9-A27A-4AA7-A39D-9E5B83775306}" type="datetimeFigureOut">
              <a:rPr lang="en-US" smtClean="0"/>
              <a:pPr>
                <a:defRPr/>
              </a:pPr>
              <a:t>9/18/09</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38178D84-DD09-4044-AC56-EB7A20C3A7A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4E004F5-F9E8-47D5-AF9B-310975CD7113}" type="datetimeFigureOut">
              <a:rPr lang="en-US" smtClean="0"/>
              <a:pPr>
                <a:defRPr/>
              </a:pPr>
              <a:t>9/18/09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A2C897-FEA4-4E88-94B8-1FDC6EC00D5F}"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AED2F4E8-5F44-47DE-8486-03C3A0994186}" type="datetimeFigureOut">
              <a:rPr lang="en-US" smtClean="0"/>
              <a:pPr>
                <a:defRPr/>
              </a:pPr>
              <a:t>9/18/09</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143AA17B-3A81-41CE-8517-F13C373D54D9}"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A8E56D5-ACA1-45D9-9CD2-757C512782E2}" type="datetimeFigureOut">
              <a:rPr lang="en-US" smtClean="0"/>
              <a:pPr>
                <a:defRPr/>
              </a:pPr>
              <a:t>9/18/09</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34FF7CC8-EBAF-4EB6-ACE0-52152C13F9AC}"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3E6B9D9-747C-4C8D-B32F-9A76D466B431}" type="datetimeFigureOut">
              <a:rPr lang="en-US" smtClean="0"/>
              <a:pPr>
                <a:defRPr/>
              </a:pPr>
              <a:t>9/18/09</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47E73290-587C-4108-AFED-EF5E1B29FFAC}"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4D115C5B-BE06-454B-99D5-0A99B944D4E6}" type="datetimeFigureOut">
              <a:rPr lang="en-US" smtClean="0"/>
              <a:pPr>
                <a:defRPr/>
              </a:pPr>
              <a:t>9/18/09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304B7FF-5944-443B-BBDD-26DEB7A64420}"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B8DB2EBB-E222-4215-BE16-BC40EE17F5F2}" type="datetimeFigureOut">
              <a:rPr lang="en-US" smtClean="0"/>
              <a:pPr>
                <a:defRPr/>
              </a:pPr>
              <a:t>9/18/09</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4CB4AC9-6E51-41F5-A342-202DFBD6827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7F0D65E2-9E54-4C89-8ACC-6DF690FA26DC}" type="datetimeFigureOut">
              <a:rPr lang="en-US" smtClean="0"/>
              <a:pPr>
                <a:defRPr/>
              </a:pPr>
              <a:t>9/18/09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731D90A0-0FD7-4E9A-858D-50C6D5F82DA1}"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3"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3" Type="http://schemas.openxmlformats.org/officeDocument/2006/relationships/image" Target="../media/image8.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4" Type="http://schemas.openxmlformats.org/officeDocument/2006/relationships/image" Target="../media/image11.png"/><Relationship Id="rId1" Type="http://schemas.openxmlformats.org/officeDocument/2006/relationships/slideLayout" Target="../slideLayouts/slideLayout7.xml"/><Relationship Id="rId2" Type="http://schemas.openxmlformats.org/officeDocument/2006/relationships/image" Target="../media/image9.png"/><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3"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4" Type="http://schemas.openxmlformats.org/officeDocument/2006/relationships/image" Target="../media/image17.png"/><Relationship Id="rId1" Type="http://schemas.openxmlformats.org/officeDocument/2006/relationships/slideLayout" Target="../slideLayouts/slideLayout7.xml"/><Relationship Id="rId2" Type="http://schemas.openxmlformats.org/officeDocument/2006/relationships/image" Target="../media/image15.png"/><Relationship Id="rId3"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03375"/>
          </a:xfrm>
        </p:spPr>
        <p:txBody>
          <a:bodyPr rtlCol="0">
            <a:normAutofit fontScale="90000"/>
          </a:bodyPr>
          <a:lstStyle/>
          <a:p>
            <a:pPr eaLnBrk="1" fontAlgn="auto" hangingPunct="1">
              <a:spcAft>
                <a:spcPts val="0"/>
              </a:spcAft>
              <a:defRPr/>
            </a:pPr>
            <a:r>
              <a:rPr lang="en-US" dirty="0" smtClean="0">
                <a:solidFill>
                  <a:srgbClr val="0070C0"/>
                </a:solidFill>
              </a:rPr>
              <a:t>Basic charts from the last UC Budget </a:t>
            </a:r>
            <a:r>
              <a:rPr lang="en-US" dirty="0" smtClean="0"/>
              <a:t/>
            </a:r>
            <a:br>
              <a:rPr lang="en-US" dirty="0" smtClean="0"/>
            </a:br>
            <a:r>
              <a:rPr lang="en-US" sz="2000" b="1" i="1" dirty="0" smtClean="0">
                <a:solidFill>
                  <a:srgbClr val="FF0000"/>
                </a:solidFill>
              </a:rPr>
              <a:t>Comment: The charts do not reflect the big cut in 2009</a:t>
            </a:r>
            <a:endParaRPr lang="en-US" b="1" i="1" dirty="0" smtClean="0">
              <a:solidFill>
                <a:srgbClr val="FF0000"/>
              </a:solidFill>
            </a:endParaRPr>
          </a:p>
        </p:txBody>
      </p:sp>
      <p:sp>
        <p:nvSpPr>
          <p:cNvPr id="2051" name="Subtitle 2"/>
          <p:cNvSpPr>
            <a:spLocks noGrp="1"/>
          </p:cNvSpPr>
          <p:nvPr>
            <p:ph type="subTitle" idx="1"/>
          </p:nvPr>
        </p:nvSpPr>
        <p:spPr>
          <a:xfrm>
            <a:off x="304800" y="4572000"/>
            <a:ext cx="8534400" cy="609600"/>
          </a:xfrm>
        </p:spPr>
        <p:txBody>
          <a:bodyPr/>
          <a:lstStyle/>
          <a:p>
            <a:pPr algn="l" eaLnBrk="1" hangingPunct="1"/>
            <a:r>
              <a:rPr lang="en-US" sz="1400" smtClean="0">
                <a:solidFill>
                  <a:schemeClr val="tx1"/>
                </a:solidFill>
              </a:rPr>
              <a:t>Source: http://budget.ucop.edu/rbudget/200910/2009-10BudgetforCurrentOperations-BudgetDetail.pdf</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1447800" y="723900"/>
            <a:ext cx="3171825" cy="6134100"/>
          </a:xfrm>
          <a:prstGeom prst="rect">
            <a:avLst/>
          </a:prstGeom>
          <a:noFill/>
          <a:ln w="9525">
            <a:noFill/>
            <a:miter lim="800000"/>
            <a:headEnd/>
            <a:tailEnd/>
          </a:ln>
        </p:spPr>
      </p:pic>
      <p:sp>
        <p:nvSpPr>
          <p:cNvPr id="3075" name="TextBox 4"/>
          <p:cNvSpPr txBox="1">
            <a:spLocks noChangeArrowheads="1"/>
          </p:cNvSpPr>
          <p:nvPr/>
        </p:nvSpPr>
        <p:spPr bwMode="auto">
          <a:xfrm>
            <a:off x="5029200" y="5867400"/>
            <a:ext cx="2667000" cy="230832"/>
          </a:xfrm>
          <a:prstGeom prst="rect">
            <a:avLst/>
          </a:prstGeom>
          <a:noFill/>
          <a:ln w="9525">
            <a:noFill/>
            <a:miter lim="800000"/>
            <a:headEnd/>
            <a:tailEnd/>
          </a:ln>
        </p:spPr>
        <p:txBody>
          <a:bodyPr>
            <a:spAutoFit/>
          </a:bodyPr>
          <a:lstStyle/>
          <a:p>
            <a:r>
              <a:rPr lang="en-US" sz="900" dirty="0">
                <a:latin typeface="Calibri" pitchFamily="34" charset="0"/>
              </a:rPr>
              <a:t>HEPI=Higher Education Price Index</a:t>
            </a:r>
          </a:p>
        </p:txBody>
      </p:sp>
      <p:sp>
        <p:nvSpPr>
          <p:cNvPr id="3076" name="TextBox 5"/>
          <p:cNvSpPr txBox="1">
            <a:spLocks noChangeArrowheads="1"/>
          </p:cNvSpPr>
          <p:nvPr/>
        </p:nvSpPr>
        <p:spPr bwMode="auto">
          <a:xfrm>
            <a:off x="5029200" y="152400"/>
            <a:ext cx="3810000" cy="1062038"/>
          </a:xfrm>
          <a:prstGeom prst="rect">
            <a:avLst/>
          </a:prstGeom>
          <a:noFill/>
          <a:ln w="9525">
            <a:noFill/>
            <a:miter lim="800000"/>
            <a:headEnd/>
            <a:tailEnd/>
          </a:ln>
        </p:spPr>
        <p:txBody>
          <a:bodyPr>
            <a:spAutoFit/>
          </a:bodyPr>
          <a:lstStyle/>
          <a:p>
            <a:r>
              <a:rPr lang="en-US" sz="900" b="1">
                <a:latin typeface="Calibri" pitchFamily="34" charset="0"/>
              </a:rPr>
              <a:t>UC Core Funds</a:t>
            </a:r>
          </a:p>
          <a:p>
            <a:r>
              <a:rPr lang="en-US" sz="900">
                <a:latin typeface="Calibri" pitchFamily="34" charset="0"/>
              </a:rPr>
              <a:t>The University’s “core funds,” comprised of State General Funds, UC General Funds, and student fee revenue, provide permanent support for the core mission activities of the University: instruction, research, and public service, as well as the administrative and support services needed to carry out these activities. Totaling $5.6 billion in 2008-09, these funds represent 28% of the University’s total budget.</a:t>
            </a:r>
          </a:p>
        </p:txBody>
      </p:sp>
      <p:sp>
        <p:nvSpPr>
          <p:cNvPr id="3077" name="TextBox 6"/>
          <p:cNvSpPr txBox="1">
            <a:spLocks noChangeArrowheads="1"/>
          </p:cNvSpPr>
          <p:nvPr/>
        </p:nvSpPr>
        <p:spPr bwMode="auto">
          <a:xfrm>
            <a:off x="4876800" y="3733800"/>
            <a:ext cx="3886200" cy="2170113"/>
          </a:xfrm>
          <a:prstGeom prst="rect">
            <a:avLst/>
          </a:prstGeom>
          <a:noFill/>
          <a:ln w="9525">
            <a:noFill/>
            <a:miter lim="800000"/>
            <a:headEnd/>
            <a:tailEnd/>
          </a:ln>
        </p:spPr>
        <p:txBody>
          <a:bodyPr>
            <a:spAutoFit/>
          </a:bodyPr>
          <a:lstStyle/>
          <a:p>
            <a:r>
              <a:rPr lang="en-US" sz="900" b="1" dirty="0">
                <a:latin typeface="Calibri" pitchFamily="34" charset="0"/>
              </a:rPr>
              <a:t>UC General Funds</a:t>
            </a:r>
          </a:p>
          <a:p>
            <a:r>
              <a:rPr lang="en-US" sz="900" dirty="0">
                <a:latin typeface="Calibri" pitchFamily="34" charset="0"/>
              </a:rPr>
              <a:t>In addition to State General Fund support, certain other fund sources are unrestricted and provide general support for the University’s core mission activities. Collectively referred to as UC General Funds, these include:</a:t>
            </a:r>
          </a:p>
          <a:p>
            <a:r>
              <a:rPr lang="en-US" sz="900" dirty="0">
                <a:latin typeface="Calibri" pitchFamily="34" charset="0"/>
              </a:rPr>
              <a:t>- a portion of overhead on federal and state contracts and grants;</a:t>
            </a:r>
          </a:p>
          <a:p>
            <a:r>
              <a:rPr lang="en-US" sz="900" dirty="0">
                <a:latin typeface="Calibri" pitchFamily="34" charset="0"/>
              </a:rPr>
              <a:t>- DOE laboratory operations overhead and management;</a:t>
            </a:r>
          </a:p>
          <a:p>
            <a:pPr>
              <a:buFontTx/>
              <a:buChar char="-"/>
            </a:pPr>
            <a:r>
              <a:rPr lang="en-US" sz="900" dirty="0">
                <a:latin typeface="Calibri" pitchFamily="34" charset="0"/>
              </a:rPr>
              <a:t> nonresident tuition;</a:t>
            </a:r>
          </a:p>
          <a:p>
            <a:pPr>
              <a:buFontTx/>
              <a:buChar char="-"/>
            </a:pPr>
            <a:r>
              <a:rPr lang="en-US" sz="900" dirty="0">
                <a:latin typeface="Calibri" pitchFamily="34" charset="0"/>
              </a:rPr>
              <a:t> fees for application for admission and other fees;</a:t>
            </a:r>
          </a:p>
          <a:p>
            <a:pPr>
              <a:buFontTx/>
              <a:buChar char="-"/>
            </a:pPr>
            <a:r>
              <a:rPr lang="en-US" sz="900" dirty="0">
                <a:latin typeface="Calibri" pitchFamily="34" charset="0"/>
              </a:rPr>
              <a:t> a portion of patent royalty income; and</a:t>
            </a:r>
          </a:p>
          <a:p>
            <a:pPr>
              <a:buFontTx/>
              <a:buChar char="-"/>
            </a:pPr>
            <a:r>
              <a:rPr lang="en-US" sz="900" dirty="0">
                <a:latin typeface="Calibri" pitchFamily="34" charset="0"/>
              </a:rPr>
              <a:t> interest on General Fund balances.</a:t>
            </a:r>
          </a:p>
          <a:p>
            <a:r>
              <a:rPr lang="en-US" sz="900" dirty="0">
                <a:latin typeface="Calibri" pitchFamily="34" charset="0"/>
              </a:rPr>
              <a:t>Based on recent trends and nonresident enrollment projections and tuition levels, the University expects to generate $594 million in UC General Funds during 2008-09. The largest sources of UC General Funds are nonresident tuition, accounting for $257 million, and indirect cost recovery on federal contracts and grants, totaling $252 million in 2008-09.</a:t>
            </a:r>
          </a:p>
        </p:txBody>
      </p:sp>
      <p:sp>
        <p:nvSpPr>
          <p:cNvPr id="3078" name="TextBox 7"/>
          <p:cNvSpPr txBox="1">
            <a:spLocks noChangeArrowheads="1"/>
          </p:cNvSpPr>
          <p:nvPr/>
        </p:nvSpPr>
        <p:spPr bwMode="auto">
          <a:xfrm>
            <a:off x="5029200" y="6172200"/>
            <a:ext cx="3429000" cy="230832"/>
          </a:xfrm>
          <a:prstGeom prst="rect">
            <a:avLst/>
          </a:prstGeom>
          <a:noFill/>
          <a:ln w="9525">
            <a:noFill/>
            <a:miter lim="800000"/>
            <a:headEnd/>
            <a:tailEnd/>
          </a:ln>
        </p:spPr>
        <p:txBody>
          <a:bodyPr wrap="square">
            <a:spAutoFit/>
          </a:bodyPr>
          <a:lstStyle/>
          <a:p>
            <a:r>
              <a:rPr lang="en-US" sz="900" dirty="0">
                <a:latin typeface="Calibri" pitchFamily="34" charset="0"/>
              </a:rPr>
              <a:t>Comment: In </a:t>
            </a:r>
            <a:r>
              <a:rPr lang="en-US" sz="900" dirty="0" smtClean="0">
                <a:latin typeface="Calibri" pitchFamily="34" charset="0"/>
              </a:rPr>
              <a:t>the </a:t>
            </a:r>
            <a:r>
              <a:rPr lang="en-US" sz="900" dirty="0">
                <a:latin typeface="Calibri" pitchFamily="34" charset="0"/>
              </a:rPr>
              <a:t>chart </a:t>
            </a:r>
            <a:r>
              <a:rPr lang="en-US" sz="900" dirty="0" smtClean="0">
                <a:latin typeface="Calibri" pitchFamily="34" charset="0"/>
              </a:rPr>
              <a:t>to the left student </a:t>
            </a:r>
            <a:r>
              <a:rPr lang="en-US" sz="900" dirty="0">
                <a:latin typeface="Calibri" pitchFamily="34" charset="0"/>
              </a:rPr>
              <a:t>fees are net of financial aid. </a:t>
            </a:r>
          </a:p>
        </p:txBody>
      </p:sp>
      <p:pic>
        <p:nvPicPr>
          <p:cNvPr id="3079" name="Picture 3"/>
          <p:cNvPicPr>
            <a:picLocks noChangeAspect="1" noChangeArrowheads="1"/>
          </p:cNvPicPr>
          <p:nvPr/>
        </p:nvPicPr>
        <p:blipFill>
          <a:blip r:embed="rId3"/>
          <a:srcRect/>
          <a:stretch>
            <a:fillRect/>
          </a:stretch>
        </p:blipFill>
        <p:spPr bwMode="auto">
          <a:xfrm>
            <a:off x="5791200" y="1219200"/>
            <a:ext cx="2667000" cy="2473325"/>
          </a:xfrm>
          <a:prstGeom prst="rect">
            <a:avLst/>
          </a:prstGeom>
          <a:noFill/>
          <a:ln w="9525">
            <a:noFill/>
            <a:miter lim="800000"/>
            <a:headEnd/>
            <a:tailEnd/>
          </a:ln>
        </p:spPr>
      </p:pic>
      <p:sp>
        <p:nvSpPr>
          <p:cNvPr id="3080" name="TextBox 7"/>
          <p:cNvSpPr txBox="1">
            <a:spLocks noChangeArrowheads="1"/>
          </p:cNvSpPr>
          <p:nvPr/>
        </p:nvSpPr>
        <p:spPr bwMode="auto">
          <a:xfrm>
            <a:off x="228600" y="152400"/>
            <a:ext cx="2249488" cy="369888"/>
          </a:xfrm>
          <a:prstGeom prst="rect">
            <a:avLst/>
          </a:prstGeom>
          <a:noFill/>
          <a:ln w="9525">
            <a:noFill/>
            <a:miter lim="800000"/>
            <a:headEnd/>
            <a:tailEnd/>
          </a:ln>
        </p:spPr>
        <p:txBody>
          <a:bodyPr wrap="none">
            <a:spAutoFit/>
          </a:bodyPr>
          <a:lstStyle/>
          <a:p>
            <a:r>
              <a:rPr lang="en-US" b="1" dirty="0">
                <a:solidFill>
                  <a:srgbClr val="0070C0"/>
                </a:solidFill>
              </a:rPr>
              <a:t>The Funding of UC</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838200" y="0"/>
            <a:ext cx="2952750" cy="3684588"/>
          </a:xfrm>
          <a:prstGeom prst="rect">
            <a:avLst/>
          </a:prstGeom>
          <a:noFill/>
          <a:ln w="9525">
            <a:noFill/>
            <a:miter lim="800000"/>
            <a:headEnd/>
            <a:tailEnd/>
          </a:ln>
        </p:spPr>
      </p:pic>
      <p:pic>
        <p:nvPicPr>
          <p:cNvPr id="4099" name="Picture 3"/>
          <p:cNvPicPr>
            <a:picLocks noChangeAspect="1" noChangeArrowheads="1"/>
          </p:cNvPicPr>
          <p:nvPr/>
        </p:nvPicPr>
        <p:blipFill>
          <a:blip r:embed="rId3"/>
          <a:srcRect/>
          <a:stretch>
            <a:fillRect/>
          </a:stretch>
        </p:blipFill>
        <p:spPr bwMode="auto">
          <a:xfrm>
            <a:off x="5486400" y="685800"/>
            <a:ext cx="3067050" cy="4467225"/>
          </a:xfrm>
          <a:prstGeom prst="rect">
            <a:avLst/>
          </a:prstGeom>
          <a:noFill/>
          <a:ln w="9525">
            <a:noFill/>
            <a:miter lim="800000"/>
            <a:headEnd/>
            <a:tailEnd/>
          </a:ln>
        </p:spPr>
      </p:pic>
      <p:pic>
        <p:nvPicPr>
          <p:cNvPr id="4100" name="Picture 4"/>
          <p:cNvPicPr>
            <a:picLocks noChangeAspect="1" noChangeArrowheads="1"/>
          </p:cNvPicPr>
          <p:nvPr/>
        </p:nvPicPr>
        <p:blipFill>
          <a:blip r:embed="rId4"/>
          <a:srcRect/>
          <a:stretch>
            <a:fillRect/>
          </a:stretch>
        </p:blipFill>
        <p:spPr bwMode="auto">
          <a:xfrm>
            <a:off x="838200" y="3808412"/>
            <a:ext cx="2959100" cy="3049588"/>
          </a:xfrm>
          <a:prstGeom prst="rect">
            <a:avLst/>
          </a:prstGeom>
          <a:noFill/>
          <a:ln w="9525">
            <a:noFill/>
            <a:miter lim="800000"/>
            <a:headEnd/>
            <a:tailEnd/>
          </a:ln>
        </p:spPr>
      </p:pic>
      <p:sp>
        <p:nvSpPr>
          <p:cNvPr id="4101" name="TextBox 4"/>
          <p:cNvSpPr txBox="1">
            <a:spLocks noChangeArrowheads="1"/>
          </p:cNvSpPr>
          <p:nvPr/>
        </p:nvSpPr>
        <p:spPr bwMode="auto">
          <a:xfrm>
            <a:off x="4800600" y="228600"/>
            <a:ext cx="3124200" cy="381000"/>
          </a:xfrm>
          <a:prstGeom prst="rect">
            <a:avLst/>
          </a:prstGeom>
          <a:noFill/>
          <a:ln w="9525">
            <a:noFill/>
            <a:miter lim="800000"/>
            <a:headEnd/>
            <a:tailEnd/>
          </a:ln>
        </p:spPr>
        <p:txBody>
          <a:bodyPr>
            <a:spAutoFit/>
          </a:bodyPr>
          <a:lstStyle/>
          <a:p>
            <a:r>
              <a:rPr lang="en-US" b="1" dirty="0">
                <a:solidFill>
                  <a:srgbClr val="0070C0"/>
                </a:solidFill>
              </a:rPr>
              <a:t>Student Fees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srcRect/>
          <a:stretch>
            <a:fillRect/>
          </a:stretch>
        </p:blipFill>
        <p:spPr bwMode="auto">
          <a:xfrm>
            <a:off x="685800" y="1066800"/>
            <a:ext cx="3190875" cy="1628775"/>
          </a:xfrm>
          <a:prstGeom prst="rect">
            <a:avLst/>
          </a:prstGeom>
          <a:noFill/>
          <a:ln w="9525">
            <a:noFill/>
            <a:miter lim="800000"/>
            <a:headEnd/>
            <a:tailEnd/>
          </a:ln>
        </p:spPr>
      </p:pic>
      <p:pic>
        <p:nvPicPr>
          <p:cNvPr id="5123" name="Picture 3"/>
          <p:cNvPicPr>
            <a:picLocks noChangeAspect="1" noChangeArrowheads="1"/>
          </p:cNvPicPr>
          <p:nvPr/>
        </p:nvPicPr>
        <p:blipFill>
          <a:blip r:embed="rId3"/>
          <a:srcRect/>
          <a:stretch>
            <a:fillRect/>
          </a:stretch>
        </p:blipFill>
        <p:spPr bwMode="auto">
          <a:xfrm>
            <a:off x="5486400" y="762000"/>
            <a:ext cx="3076575" cy="3171825"/>
          </a:xfrm>
          <a:prstGeom prst="rect">
            <a:avLst/>
          </a:prstGeom>
          <a:noFill/>
          <a:ln w="9525">
            <a:noFill/>
            <a:miter lim="800000"/>
            <a:headEnd/>
            <a:tailEnd/>
          </a:ln>
        </p:spPr>
      </p:pic>
      <p:sp>
        <p:nvSpPr>
          <p:cNvPr id="5124" name="TextBox 3"/>
          <p:cNvSpPr txBox="1">
            <a:spLocks noChangeArrowheads="1"/>
          </p:cNvSpPr>
          <p:nvPr/>
        </p:nvSpPr>
        <p:spPr bwMode="auto">
          <a:xfrm>
            <a:off x="533400" y="3657600"/>
            <a:ext cx="3200400" cy="246063"/>
          </a:xfrm>
          <a:prstGeom prst="rect">
            <a:avLst/>
          </a:prstGeom>
          <a:noFill/>
          <a:ln w="9525">
            <a:noFill/>
            <a:miter lim="800000"/>
            <a:headEnd/>
            <a:tailEnd/>
          </a:ln>
        </p:spPr>
        <p:txBody>
          <a:bodyPr>
            <a:spAutoFit/>
          </a:bodyPr>
          <a:lstStyle/>
          <a:p>
            <a:r>
              <a:rPr lang="en-US" sz="1000">
                <a:latin typeface="Calibri" pitchFamily="34" charset="0"/>
              </a:rPr>
              <a:t>Comment: Aid includes loans and gift aid.</a:t>
            </a:r>
          </a:p>
        </p:txBody>
      </p:sp>
      <p:sp>
        <p:nvSpPr>
          <p:cNvPr id="5125" name="TextBox 4"/>
          <p:cNvSpPr txBox="1">
            <a:spLocks noChangeArrowheads="1"/>
          </p:cNvSpPr>
          <p:nvPr/>
        </p:nvSpPr>
        <p:spPr bwMode="auto">
          <a:xfrm>
            <a:off x="990600" y="304800"/>
            <a:ext cx="2743200" cy="381000"/>
          </a:xfrm>
          <a:prstGeom prst="rect">
            <a:avLst/>
          </a:prstGeom>
          <a:noFill/>
          <a:ln w="9525">
            <a:noFill/>
            <a:miter lim="800000"/>
            <a:headEnd/>
            <a:tailEnd/>
          </a:ln>
        </p:spPr>
        <p:txBody>
          <a:bodyPr>
            <a:spAutoFit/>
          </a:bodyPr>
          <a:lstStyle/>
          <a:p>
            <a:r>
              <a:rPr lang="en-US" b="1" dirty="0">
                <a:solidFill>
                  <a:srgbClr val="0070C0"/>
                </a:solidFill>
              </a:rPr>
              <a:t>Return-to-Aid</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srcRect/>
          <a:stretch>
            <a:fillRect/>
          </a:stretch>
        </p:blipFill>
        <p:spPr bwMode="auto">
          <a:xfrm>
            <a:off x="381000" y="381000"/>
            <a:ext cx="3009900" cy="2628900"/>
          </a:xfrm>
          <a:prstGeom prst="rect">
            <a:avLst/>
          </a:prstGeom>
          <a:noFill/>
          <a:ln w="9525">
            <a:noFill/>
            <a:miter lim="800000"/>
            <a:headEnd/>
            <a:tailEnd/>
          </a:ln>
        </p:spPr>
      </p:pic>
      <p:pic>
        <p:nvPicPr>
          <p:cNvPr id="6147" name="Picture 4"/>
          <p:cNvPicPr>
            <a:picLocks noChangeAspect="1" noChangeArrowheads="1"/>
          </p:cNvPicPr>
          <p:nvPr/>
        </p:nvPicPr>
        <p:blipFill>
          <a:blip r:embed="rId3"/>
          <a:srcRect/>
          <a:stretch>
            <a:fillRect/>
          </a:stretch>
        </p:blipFill>
        <p:spPr bwMode="auto">
          <a:xfrm>
            <a:off x="381000" y="3505200"/>
            <a:ext cx="3162300" cy="2876550"/>
          </a:xfrm>
          <a:prstGeom prst="rect">
            <a:avLst/>
          </a:prstGeom>
          <a:noFill/>
          <a:ln w="9525">
            <a:noFill/>
            <a:miter lim="800000"/>
            <a:headEnd/>
            <a:tailEnd/>
          </a:ln>
        </p:spPr>
      </p:pic>
      <p:sp>
        <p:nvSpPr>
          <p:cNvPr id="6148" name="TextBox 4"/>
          <p:cNvSpPr txBox="1">
            <a:spLocks noChangeArrowheads="1"/>
          </p:cNvSpPr>
          <p:nvPr/>
        </p:nvSpPr>
        <p:spPr bwMode="auto">
          <a:xfrm>
            <a:off x="4572000" y="4876800"/>
            <a:ext cx="3733800" cy="1016000"/>
          </a:xfrm>
          <a:prstGeom prst="rect">
            <a:avLst/>
          </a:prstGeom>
          <a:noFill/>
          <a:ln w="9525">
            <a:noFill/>
            <a:miter lim="800000"/>
            <a:headEnd/>
            <a:tailEnd/>
          </a:ln>
        </p:spPr>
        <p:txBody>
          <a:bodyPr>
            <a:spAutoFit/>
          </a:bodyPr>
          <a:lstStyle/>
          <a:p>
            <a:r>
              <a:rPr lang="en-US" sz="1000">
                <a:latin typeface="Calibri" pitchFamily="34" charset="0"/>
              </a:rPr>
              <a:t>the total cost of attendance: 	</a:t>
            </a:r>
          </a:p>
          <a:p>
            <a:r>
              <a:rPr lang="en-US" sz="1000">
                <a:latin typeface="Calibri" pitchFamily="34" charset="0"/>
              </a:rPr>
              <a:t>	resident student fees, </a:t>
            </a:r>
          </a:p>
          <a:p>
            <a:r>
              <a:rPr lang="en-US" sz="1000">
                <a:latin typeface="Calibri" pitchFamily="34" charset="0"/>
              </a:rPr>
              <a:t>	living and personal expenses, </a:t>
            </a:r>
          </a:p>
          <a:p>
            <a:r>
              <a:rPr lang="en-US" sz="1000">
                <a:latin typeface="Calibri" pitchFamily="34" charset="0"/>
              </a:rPr>
              <a:t>	costs related to books and supplies, </a:t>
            </a:r>
          </a:p>
          <a:p>
            <a:r>
              <a:rPr lang="en-US" sz="1000">
                <a:latin typeface="Calibri" pitchFamily="34" charset="0"/>
              </a:rPr>
              <a:t>	transportation, </a:t>
            </a:r>
          </a:p>
          <a:p>
            <a:r>
              <a:rPr lang="en-US" sz="1000">
                <a:latin typeface="Calibri" pitchFamily="34" charset="0"/>
              </a:rPr>
              <a:t>	health care</a:t>
            </a:r>
          </a:p>
        </p:txBody>
      </p:sp>
      <p:pic>
        <p:nvPicPr>
          <p:cNvPr id="6149" name="Picture 5"/>
          <p:cNvPicPr>
            <a:picLocks noChangeAspect="1" noChangeArrowheads="1"/>
          </p:cNvPicPr>
          <p:nvPr/>
        </p:nvPicPr>
        <p:blipFill>
          <a:blip r:embed="rId4"/>
          <a:srcRect/>
          <a:stretch>
            <a:fillRect/>
          </a:stretch>
        </p:blipFill>
        <p:spPr bwMode="auto">
          <a:xfrm>
            <a:off x="4724400" y="1295400"/>
            <a:ext cx="3067050" cy="3143250"/>
          </a:xfrm>
          <a:prstGeom prst="rect">
            <a:avLst/>
          </a:prstGeom>
          <a:noFill/>
          <a:ln w="9525">
            <a:noFill/>
            <a:miter lim="800000"/>
            <a:headEnd/>
            <a:tailEnd/>
          </a:ln>
        </p:spPr>
      </p:pic>
      <p:sp>
        <p:nvSpPr>
          <p:cNvPr id="6150" name="TextBox 5"/>
          <p:cNvSpPr txBox="1">
            <a:spLocks noChangeArrowheads="1"/>
          </p:cNvSpPr>
          <p:nvPr/>
        </p:nvSpPr>
        <p:spPr bwMode="auto">
          <a:xfrm>
            <a:off x="4648200" y="304800"/>
            <a:ext cx="3352800" cy="369888"/>
          </a:xfrm>
          <a:prstGeom prst="rect">
            <a:avLst/>
          </a:prstGeom>
          <a:noFill/>
          <a:ln w="9525">
            <a:noFill/>
            <a:miter lim="800000"/>
            <a:headEnd/>
            <a:tailEnd/>
          </a:ln>
        </p:spPr>
        <p:txBody>
          <a:bodyPr>
            <a:spAutoFit/>
          </a:bodyPr>
          <a:lstStyle/>
          <a:p>
            <a:r>
              <a:rPr lang="en-US" b="1" dirty="0">
                <a:solidFill>
                  <a:srgbClr val="0070C0"/>
                </a:solidFill>
              </a:rPr>
              <a:t>Access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srcRect/>
          <a:stretch>
            <a:fillRect/>
          </a:stretch>
        </p:blipFill>
        <p:spPr bwMode="auto">
          <a:xfrm>
            <a:off x="381000" y="1143000"/>
            <a:ext cx="3295650" cy="2714625"/>
          </a:xfrm>
          <a:prstGeom prst="rect">
            <a:avLst/>
          </a:prstGeom>
          <a:noFill/>
          <a:ln w="9525">
            <a:noFill/>
            <a:miter lim="800000"/>
            <a:headEnd/>
            <a:tailEnd/>
          </a:ln>
        </p:spPr>
      </p:pic>
      <p:sp>
        <p:nvSpPr>
          <p:cNvPr id="7171" name="TextBox 2"/>
          <p:cNvSpPr txBox="1">
            <a:spLocks noChangeArrowheads="1"/>
          </p:cNvSpPr>
          <p:nvPr/>
        </p:nvSpPr>
        <p:spPr bwMode="auto">
          <a:xfrm>
            <a:off x="4876800" y="1447800"/>
            <a:ext cx="3810000" cy="1015663"/>
          </a:xfrm>
          <a:prstGeom prst="rect">
            <a:avLst/>
          </a:prstGeom>
          <a:noFill/>
          <a:ln w="9525">
            <a:noFill/>
            <a:miter lim="800000"/>
            <a:headEnd/>
            <a:tailEnd/>
          </a:ln>
        </p:spPr>
        <p:txBody>
          <a:bodyPr>
            <a:spAutoFit/>
          </a:bodyPr>
          <a:lstStyle/>
          <a:p>
            <a:r>
              <a:rPr lang="en-US" sz="1200" dirty="0">
                <a:latin typeface="Calibri" pitchFamily="34" charset="0"/>
              </a:rPr>
              <a:t>Since 1994, the University has maintained a budgeted student-faculty ratio of 18.6:1. Before the cuts of the early 1990s, the University’s student-faculty ratio was 17.6:1; the deterioration in the ratio represented about 500 faculty members.</a:t>
            </a:r>
          </a:p>
        </p:txBody>
      </p:sp>
      <p:sp>
        <p:nvSpPr>
          <p:cNvPr id="7172" name="TextBox 4"/>
          <p:cNvSpPr txBox="1">
            <a:spLocks noChangeArrowheads="1"/>
          </p:cNvSpPr>
          <p:nvPr/>
        </p:nvSpPr>
        <p:spPr bwMode="auto">
          <a:xfrm>
            <a:off x="685800" y="533400"/>
            <a:ext cx="3581400" cy="369888"/>
          </a:xfrm>
          <a:prstGeom prst="rect">
            <a:avLst/>
          </a:prstGeom>
          <a:noFill/>
          <a:ln w="9525">
            <a:noFill/>
            <a:miter lim="800000"/>
            <a:headEnd/>
            <a:tailEnd/>
          </a:ln>
        </p:spPr>
        <p:txBody>
          <a:bodyPr>
            <a:spAutoFit/>
          </a:bodyPr>
          <a:lstStyle/>
          <a:p>
            <a:r>
              <a:rPr lang="en-US" b="1" dirty="0">
                <a:solidFill>
                  <a:srgbClr val="0070C0"/>
                </a:solidFill>
              </a:rPr>
              <a:t>Student-Faculty Ratio</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457200" y="838200"/>
            <a:ext cx="3133725" cy="3190875"/>
          </a:xfrm>
          <a:prstGeom prst="rect">
            <a:avLst/>
          </a:prstGeom>
          <a:noFill/>
          <a:ln w="9525">
            <a:noFill/>
            <a:miter lim="800000"/>
            <a:headEnd/>
            <a:tailEnd/>
          </a:ln>
        </p:spPr>
      </p:pic>
      <p:sp>
        <p:nvSpPr>
          <p:cNvPr id="8195" name="TextBox 2"/>
          <p:cNvSpPr txBox="1">
            <a:spLocks noChangeArrowheads="1"/>
          </p:cNvSpPr>
          <p:nvPr/>
        </p:nvSpPr>
        <p:spPr bwMode="auto">
          <a:xfrm>
            <a:off x="533400" y="4114800"/>
            <a:ext cx="2971800" cy="246063"/>
          </a:xfrm>
          <a:prstGeom prst="rect">
            <a:avLst/>
          </a:prstGeom>
          <a:noFill/>
          <a:ln w="9525">
            <a:noFill/>
            <a:miter lim="800000"/>
            <a:headEnd/>
            <a:tailEnd/>
          </a:ln>
        </p:spPr>
        <p:txBody>
          <a:bodyPr>
            <a:spAutoFit/>
          </a:bodyPr>
          <a:lstStyle/>
          <a:p>
            <a:r>
              <a:rPr lang="en-US" sz="1000">
                <a:latin typeface="Calibri" pitchFamily="34" charset="0"/>
              </a:rPr>
              <a:t>Comment: This does not reflect the 2009 cut </a:t>
            </a:r>
          </a:p>
        </p:txBody>
      </p:sp>
      <p:pic>
        <p:nvPicPr>
          <p:cNvPr id="8196" name="Picture 3"/>
          <p:cNvPicPr>
            <a:picLocks noChangeAspect="1" noChangeArrowheads="1"/>
          </p:cNvPicPr>
          <p:nvPr/>
        </p:nvPicPr>
        <p:blipFill>
          <a:blip r:embed="rId3"/>
          <a:srcRect/>
          <a:stretch>
            <a:fillRect/>
          </a:stretch>
        </p:blipFill>
        <p:spPr bwMode="auto">
          <a:xfrm>
            <a:off x="4419600" y="914400"/>
            <a:ext cx="3181350" cy="3048000"/>
          </a:xfrm>
          <a:prstGeom prst="rect">
            <a:avLst/>
          </a:prstGeom>
          <a:noFill/>
          <a:ln w="9525">
            <a:noFill/>
            <a:miter lim="800000"/>
            <a:headEnd/>
            <a:tailEnd/>
          </a:ln>
        </p:spPr>
      </p:pic>
      <p:sp>
        <p:nvSpPr>
          <p:cNvPr id="8197" name="TextBox 4"/>
          <p:cNvSpPr txBox="1">
            <a:spLocks noChangeArrowheads="1"/>
          </p:cNvSpPr>
          <p:nvPr/>
        </p:nvSpPr>
        <p:spPr bwMode="auto">
          <a:xfrm>
            <a:off x="4267200" y="4114800"/>
            <a:ext cx="2971800" cy="400050"/>
          </a:xfrm>
          <a:prstGeom prst="rect">
            <a:avLst/>
          </a:prstGeom>
          <a:noFill/>
          <a:ln w="9525">
            <a:noFill/>
            <a:miter lim="800000"/>
            <a:headEnd/>
            <a:tailEnd/>
          </a:ln>
        </p:spPr>
        <p:txBody>
          <a:bodyPr>
            <a:spAutoFit/>
          </a:bodyPr>
          <a:lstStyle/>
          <a:p>
            <a:r>
              <a:rPr lang="en-US" sz="1000">
                <a:latin typeface="Calibri" pitchFamily="34" charset="0"/>
              </a:rPr>
              <a:t>Comment: This chart was compiled around October 2008 and it does not reflect recent losses.</a:t>
            </a:r>
          </a:p>
        </p:txBody>
      </p:sp>
      <p:sp>
        <p:nvSpPr>
          <p:cNvPr id="8198" name="TextBox 5"/>
          <p:cNvSpPr txBox="1">
            <a:spLocks noChangeArrowheads="1"/>
          </p:cNvSpPr>
          <p:nvPr/>
        </p:nvSpPr>
        <p:spPr bwMode="auto">
          <a:xfrm>
            <a:off x="762000" y="304800"/>
            <a:ext cx="3581400" cy="381000"/>
          </a:xfrm>
          <a:prstGeom prst="rect">
            <a:avLst/>
          </a:prstGeom>
          <a:noFill/>
          <a:ln w="9525">
            <a:noFill/>
            <a:miter lim="800000"/>
            <a:headEnd/>
            <a:tailEnd/>
          </a:ln>
        </p:spPr>
        <p:txBody>
          <a:bodyPr>
            <a:spAutoFit/>
          </a:bodyPr>
          <a:lstStyle/>
          <a:p>
            <a:r>
              <a:rPr lang="en-US" b="1" dirty="0">
                <a:solidFill>
                  <a:srgbClr val="0070C0"/>
                </a:solidFill>
              </a:rPr>
              <a:t>Faculty Pay and Pension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a:srcRect/>
          <a:stretch>
            <a:fillRect/>
          </a:stretch>
        </p:blipFill>
        <p:spPr bwMode="auto">
          <a:xfrm>
            <a:off x="0" y="1295400"/>
            <a:ext cx="2962275" cy="2428875"/>
          </a:xfrm>
          <a:prstGeom prst="rect">
            <a:avLst/>
          </a:prstGeom>
          <a:noFill/>
          <a:ln w="9525">
            <a:noFill/>
            <a:miter lim="800000"/>
            <a:headEnd/>
            <a:tailEnd/>
          </a:ln>
        </p:spPr>
      </p:pic>
      <p:pic>
        <p:nvPicPr>
          <p:cNvPr id="9219" name="Picture 3"/>
          <p:cNvPicPr>
            <a:picLocks noChangeAspect="1" noChangeArrowheads="1"/>
          </p:cNvPicPr>
          <p:nvPr/>
        </p:nvPicPr>
        <p:blipFill>
          <a:blip r:embed="rId3"/>
          <a:srcRect/>
          <a:stretch>
            <a:fillRect/>
          </a:stretch>
        </p:blipFill>
        <p:spPr bwMode="auto">
          <a:xfrm>
            <a:off x="3124201" y="152400"/>
            <a:ext cx="2895600" cy="4962525"/>
          </a:xfrm>
          <a:prstGeom prst="rect">
            <a:avLst/>
          </a:prstGeom>
          <a:noFill/>
          <a:ln w="9525">
            <a:noFill/>
            <a:miter lim="800000"/>
            <a:headEnd/>
            <a:tailEnd/>
          </a:ln>
        </p:spPr>
      </p:pic>
      <p:sp>
        <p:nvSpPr>
          <p:cNvPr id="9220" name="TextBox 3"/>
          <p:cNvSpPr txBox="1">
            <a:spLocks noChangeArrowheads="1"/>
          </p:cNvSpPr>
          <p:nvPr/>
        </p:nvSpPr>
        <p:spPr bwMode="auto">
          <a:xfrm>
            <a:off x="304800" y="381000"/>
            <a:ext cx="2667000" cy="646113"/>
          </a:xfrm>
          <a:prstGeom prst="rect">
            <a:avLst/>
          </a:prstGeom>
          <a:noFill/>
          <a:ln w="9525">
            <a:noFill/>
            <a:miter lim="800000"/>
            <a:headEnd/>
            <a:tailEnd/>
          </a:ln>
        </p:spPr>
        <p:txBody>
          <a:bodyPr>
            <a:spAutoFit/>
          </a:bodyPr>
          <a:lstStyle/>
          <a:p>
            <a:r>
              <a:rPr lang="en-US" b="1" dirty="0">
                <a:solidFill>
                  <a:srgbClr val="0070C0"/>
                </a:solidFill>
              </a:rPr>
              <a:t>Administration (Institutional Support)</a:t>
            </a:r>
          </a:p>
        </p:txBody>
      </p:sp>
      <p:sp>
        <p:nvSpPr>
          <p:cNvPr id="9221" name="TextBox 4"/>
          <p:cNvSpPr txBox="1">
            <a:spLocks noChangeArrowheads="1"/>
          </p:cNvSpPr>
          <p:nvPr/>
        </p:nvSpPr>
        <p:spPr bwMode="auto">
          <a:xfrm>
            <a:off x="1066800" y="5181600"/>
            <a:ext cx="7848600" cy="1600438"/>
          </a:xfrm>
          <a:prstGeom prst="rect">
            <a:avLst/>
          </a:prstGeom>
          <a:noFill/>
          <a:ln w="9525">
            <a:noFill/>
            <a:miter lim="800000"/>
            <a:headEnd/>
            <a:tailEnd/>
          </a:ln>
        </p:spPr>
        <p:txBody>
          <a:bodyPr>
            <a:spAutoFit/>
          </a:bodyPr>
          <a:lstStyle/>
          <a:p>
            <a:r>
              <a:rPr lang="en-US" sz="1000" b="1" dirty="0"/>
              <a:t>Institutional Support </a:t>
            </a:r>
          </a:p>
          <a:p>
            <a:r>
              <a:rPr lang="en-US" sz="1000" dirty="0"/>
              <a:t>Services provide the administrative infrastructure for the University’s operations. Grouped into five broad categories, institutional support activities include:</a:t>
            </a:r>
          </a:p>
          <a:p>
            <a:r>
              <a:rPr lang="en-US" sz="1000" dirty="0"/>
              <a:t>- </a:t>
            </a:r>
            <a:r>
              <a:rPr lang="en-US" sz="1000" b="1" dirty="0"/>
              <a:t>Executive Management — </a:t>
            </a:r>
            <a:r>
              <a:rPr lang="en-US" sz="1000" dirty="0"/>
              <a:t>offices of the President, Vice Presidents, Chancellors, and Vice Chancellors; planning and budget offices;</a:t>
            </a:r>
          </a:p>
          <a:p>
            <a:r>
              <a:rPr lang="en-US" sz="1000" dirty="0"/>
              <a:t>- </a:t>
            </a:r>
            <a:r>
              <a:rPr lang="en-US" sz="1000" b="1" dirty="0"/>
              <a:t>Fiscal Operations — </a:t>
            </a:r>
            <a:r>
              <a:rPr lang="en-US" sz="1000" dirty="0"/>
              <a:t>accounting, audit, and contract and grant administration;</a:t>
            </a:r>
          </a:p>
          <a:p>
            <a:r>
              <a:rPr lang="en-US" sz="1000" dirty="0"/>
              <a:t>- </a:t>
            </a:r>
            <a:r>
              <a:rPr lang="en-US" sz="1000" b="1" dirty="0"/>
              <a:t>General Administrative Services — </a:t>
            </a:r>
            <a:r>
              <a:rPr lang="en-US" sz="1000" dirty="0"/>
              <a:t>computer centers, information systems, and personnel;</a:t>
            </a:r>
          </a:p>
          <a:p>
            <a:r>
              <a:rPr lang="en-US" sz="1000" dirty="0"/>
              <a:t>- </a:t>
            </a:r>
            <a:r>
              <a:rPr lang="en-US" sz="1000" b="1" dirty="0"/>
              <a:t>Logistical Services — </a:t>
            </a:r>
            <a:r>
              <a:rPr lang="en-US" sz="1000" dirty="0"/>
              <a:t>purchasing, mail distribution, and police;</a:t>
            </a:r>
          </a:p>
          <a:p>
            <a:pPr>
              <a:buFontTx/>
              <a:buChar char="-"/>
            </a:pPr>
            <a:r>
              <a:rPr lang="en-US" sz="1000" b="1" dirty="0"/>
              <a:t>Community Relations — </a:t>
            </a:r>
            <a:r>
              <a:rPr lang="en-US" sz="1000" dirty="0"/>
              <a:t>development and publications.</a:t>
            </a:r>
          </a:p>
          <a:p>
            <a:endParaRPr lang="en-US" sz="900" dirty="0" smtClean="0"/>
          </a:p>
          <a:p>
            <a:r>
              <a:rPr lang="en-US" sz="900" dirty="0" smtClean="0"/>
              <a:t>Comment: Institutional Support </a:t>
            </a:r>
            <a:r>
              <a:rPr lang="en-US" sz="900" dirty="0"/>
              <a:t>does not include academic support or operation and maintenance of plant.</a:t>
            </a:r>
          </a:p>
        </p:txBody>
      </p:sp>
      <p:pic>
        <p:nvPicPr>
          <p:cNvPr id="9222" name="Picture 4"/>
          <p:cNvPicPr>
            <a:picLocks noChangeAspect="1" noChangeArrowheads="1"/>
          </p:cNvPicPr>
          <p:nvPr/>
        </p:nvPicPr>
        <p:blipFill>
          <a:blip r:embed="rId4"/>
          <a:srcRect/>
          <a:stretch>
            <a:fillRect/>
          </a:stretch>
        </p:blipFill>
        <p:spPr bwMode="auto">
          <a:xfrm>
            <a:off x="6181725" y="1219200"/>
            <a:ext cx="2962275" cy="2419350"/>
          </a:xfrm>
          <a:prstGeom prst="rect">
            <a:avLst/>
          </a:prstGeom>
          <a:noFill/>
          <a:ln w="9525">
            <a:noFill/>
            <a:miter lim="800000"/>
            <a:headEnd/>
            <a:tailEnd/>
          </a:ln>
        </p:spPr>
      </p:pic>
      <p:sp>
        <p:nvSpPr>
          <p:cNvPr id="9223" name="TextBox 6"/>
          <p:cNvSpPr txBox="1">
            <a:spLocks noChangeArrowheads="1"/>
          </p:cNvSpPr>
          <p:nvPr/>
        </p:nvSpPr>
        <p:spPr bwMode="auto">
          <a:xfrm>
            <a:off x="6248400" y="4038600"/>
            <a:ext cx="2590800" cy="646331"/>
          </a:xfrm>
          <a:prstGeom prst="rect">
            <a:avLst/>
          </a:prstGeom>
          <a:noFill/>
          <a:ln w="9525">
            <a:noFill/>
            <a:miter lim="800000"/>
            <a:headEnd/>
            <a:tailEnd/>
          </a:ln>
        </p:spPr>
        <p:txBody>
          <a:bodyPr wrap="square">
            <a:spAutoFit/>
          </a:bodyPr>
          <a:lstStyle/>
          <a:p>
            <a:r>
              <a:rPr lang="en-US" sz="900" dirty="0"/>
              <a:t>Comment: The text indicates elsewhere that the budget of UCOP is around 280 million (p.107). Of </a:t>
            </a:r>
            <a:r>
              <a:rPr lang="en-US" sz="900" dirty="0" smtClean="0"/>
              <a:t>that </a:t>
            </a:r>
            <a:r>
              <a:rPr lang="en-US" sz="900" dirty="0"/>
              <a:t>57 million is being cut but 26 million of </a:t>
            </a:r>
            <a:r>
              <a:rPr lang="en-US" sz="900" dirty="0" smtClean="0"/>
              <a:t>the cut </a:t>
            </a:r>
            <a:r>
              <a:rPr lang="en-US" sz="900" dirty="0"/>
              <a:t>is redirected to the campuses.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193</TotalTime>
  <Words>589</Words>
  <Application>Microsoft Macintosh PowerPoint</Application>
  <PresentationFormat>On-screen Show (4:3)</PresentationFormat>
  <Paragraphs>42</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Apex</vt:lpstr>
      <vt:lpstr>Basic charts from the last UC Budget  Comment: The charts do not reflect the big cut in 2009</vt:lpstr>
      <vt:lpstr>Slide 2</vt:lpstr>
      <vt:lpstr>Slide 3</vt:lpstr>
      <vt:lpstr>Slide 4</vt:lpstr>
      <vt:lpstr>Slide 5</vt:lpstr>
      <vt:lpstr>Slide 6</vt:lpstr>
      <vt:lpstr>Slide 7</vt:lpstr>
      <vt:lpstr>Slide 8</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charts from the UC Budget 2009-10  Comment: The charts do not reflect the big cut in 2009</dc:title>
  <dc:creator> Akos Rona-Tas</dc:creator>
  <cp:lastModifiedBy>Brian Goldfarb</cp:lastModifiedBy>
  <cp:revision>9</cp:revision>
  <dcterms:created xsi:type="dcterms:W3CDTF">2009-09-18T22:20:19Z</dcterms:created>
  <dcterms:modified xsi:type="dcterms:W3CDTF">2009-09-18T22:21:08Z</dcterms:modified>
</cp:coreProperties>
</file>